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6" r:id="rId2"/>
    <p:sldId id="371" r:id="rId3"/>
    <p:sldId id="374" r:id="rId4"/>
    <p:sldId id="257" r:id="rId5"/>
    <p:sldId id="367" r:id="rId6"/>
    <p:sldId id="366" r:id="rId7"/>
    <p:sldId id="368" r:id="rId8"/>
    <p:sldId id="344" r:id="rId9"/>
    <p:sldId id="357" r:id="rId10"/>
    <p:sldId id="369" r:id="rId11"/>
    <p:sldId id="349" r:id="rId12"/>
    <p:sldId id="354" r:id="rId13"/>
    <p:sldId id="359" r:id="rId14"/>
    <p:sldId id="353" r:id="rId15"/>
    <p:sldId id="345" r:id="rId16"/>
    <p:sldId id="347" r:id="rId17"/>
    <p:sldId id="346" r:id="rId18"/>
    <p:sldId id="373" r:id="rId19"/>
    <p:sldId id="265" r:id="rId20"/>
    <p:sldId id="370" r:id="rId21"/>
    <p:sldId id="269" r:id="rId22"/>
    <p:sldId id="372" r:id="rId23"/>
    <p:sldId id="314" r:id="rId24"/>
    <p:sldId id="272" r:id="rId25"/>
    <p:sldId id="375" r:id="rId26"/>
  </p:sldIdLst>
  <p:sldSz cx="9144000" cy="6858000" type="screen4x3"/>
  <p:notesSz cx="6858000" cy="93122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dier, Sophie" initials="DS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266"/>
    <p:restoredTop sz="94798"/>
  </p:normalViewPr>
  <p:slideViewPr>
    <p:cSldViewPr>
      <p:cViewPr varScale="1">
        <p:scale>
          <a:sx n="98" d="100"/>
          <a:sy n="98" d="100"/>
        </p:scale>
        <p:origin x="200" y="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74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1E18485-41C0-E1A6-94CA-13FE36123FB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6A825B-724D-A7DE-E25F-1BEEBC0BAFE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F7AD961-E224-514A-9A92-890304429D2D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4D49DC-E5E4-A78D-F0E7-B7EEF4B3879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4555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95A05B-E497-DC85-1E66-A6EA86B66C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845550"/>
            <a:ext cx="2971800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8E6883A0-CB71-0144-9409-35E92E8463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20390DF-E8F8-E5A3-1EC8-CF40D125AA5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785D02-8785-B8B2-CA16-D46A7F74749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406F3E7-9FE1-0643-89E9-840E97A6904A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00030947-F00A-D1F7-10DE-29150792E40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1725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9CE2DC2-D0C3-F895-2AC0-5175A4F835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22775"/>
            <a:ext cx="5486400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87539-CE71-F59E-AB90-894C7D8DB8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4555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1B9B8-15C3-A351-6FBC-5A8F761097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84555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43DE3D3-A547-FE41-9049-4F2DFE8D99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035ACFF7-67FC-5CB6-A5C9-DC5E7575FD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E7D5A3B-8878-0F6A-3BD0-C11DC9B02E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Welcome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Thank you for attending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 hope everyone and their families are healthy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Introduce officers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Thank barb</a:t>
            </a:r>
          </a:p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E1530600-93E2-0A69-C127-5FD06A024A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60801883-2AA8-9B43-87E3-45BB5591D74D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>
            <a:extLst>
              <a:ext uri="{FF2B5EF4-FFF2-40B4-BE49-F238E27FC236}">
                <a16:creationId xmlns:a16="http://schemas.microsoft.com/office/drawing/2014/main" id="{A560544C-F69D-1250-D867-EE9C190720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>
            <a:extLst>
              <a:ext uri="{FF2B5EF4-FFF2-40B4-BE49-F238E27FC236}">
                <a16:creationId xmlns:a16="http://schemas.microsoft.com/office/drawing/2014/main" id="{C1670E60-7196-2109-6349-B02E1DF8AD5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19459" name="Slide Number Placeholder 3">
            <a:extLst>
              <a:ext uri="{FF2B5EF4-FFF2-40B4-BE49-F238E27FC236}">
                <a16:creationId xmlns:a16="http://schemas.microsoft.com/office/drawing/2014/main" id="{630A3862-4977-5257-1470-6F4335E13E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2553D635-6C0C-D24F-BF17-7B832792A5A8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27453EC8-423A-1BA4-F81C-1C753DC4CF3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3EC94C5C-EEFD-9908-D08A-4BC0F57A2C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>
                <a:ea typeface="ＭＳ Ｐゴシック" panose="020B0600070205080204" pitchFamily="34" charset="-128"/>
              </a:rPr>
              <a:t> 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88E08174-1A73-504F-74BC-42C9C258D6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F3DE85-CA39-E94F-8726-91391866D574}" type="slidenum">
              <a:rPr lang="en-US" altLang="en-US" smtClean="0"/>
              <a:pPr/>
              <a:t>19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A462FC4F-353B-83A0-3EC2-62BDFF6661F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82345DB5-1EFB-9C89-F439-DC36143D09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03AD0130-9601-D13A-D432-C9843939EC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ED71E7F9-4E5A-6B42-935F-001596017B39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>
            <a:extLst>
              <a:ext uri="{FF2B5EF4-FFF2-40B4-BE49-F238E27FC236}">
                <a16:creationId xmlns:a16="http://schemas.microsoft.com/office/drawing/2014/main" id="{FFC9C83A-036A-3F5C-3F79-D629688C967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4" name="Notes Placeholder 2">
            <a:extLst>
              <a:ext uri="{FF2B5EF4-FFF2-40B4-BE49-F238E27FC236}">
                <a16:creationId xmlns:a16="http://schemas.microsoft.com/office/drawing/2014/main" id="{EA23D540-303B-7DD5-6537-69864EE81AF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44035" name="Slide Number Placeholder 3">
            <a:extLst>
              <a:ext uri="{FF2B5EF4-FFF2-40B4-BE49-F238E27FC236}">
                <a16:creationId xmlns:a16="http://schemas.microsoft.com/office/drawing/2014/main" id="{8A99EFB2-9C45-AA12-D0F1-7BBB3453579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7EB4311-E3C1-0A4B-A6E5-82EE4AF004B7}" type="slidenum">
              <a:rPr lang="en-US" altLang="en-US" smtClean="0"/>
              <a:pPr/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" name="Date Placeholder 29">
            <a:extLst>
              <a:ext uri="{FF2B5EF4-FFF2-40B4-BE49-F238E27FC236}">
                <a16:creationId xmlns:a16="http://schemas.microsoft.com/office/drawing/2014/main" id="{C633D85E-7CA6-A220-3DF9-BCE7CF336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62B2ADC-8010-B64E-8311-5F8D8A273B37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3" name="Footer Placeholder 18">
            <a:extLst>
              <a:ext uri="{FF2B5EF4-FFF2-40B4-BE49-F238E27FC236}">
                <a16:creationId xmlns:a16="http://schemas.microsoft.com/office/drawing/2014/main" id="{B2A3D035-3AEA-FE78-02BB-024F11DC8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26">
            <a:extLst>
              <a:ext uri="{FF2B5EF4-FFF2-40B4-BE49-F238E27FC236}">
                <a16:creationId xmlns:a16="http://schemas.microsoft.com/office/drawing/2014/main" id="{DD9DDE93-EAB5-80FB-7358-25493A5E7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91031FB-80C6-6B4D-8D6F-5DA0B5F476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60995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6F62427B-C993-1D54-590F-3871EB4827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7FDEA5-D638-8D4C-8AC3-28A19F2F65F9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2A4E162C-F674-602D-0288-F08E93643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18A18AD9-D41B-99C0-C90D-1265D7E73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FE867-02D7-0F45-A13F-98B95116AD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3938328"/>
      </p:ext>
    </p:extLst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C54C978-8F62-2737-FB1C-68DC783C5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B15E32-C216-FD4E-9567-499442F60BF5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A8DBE3A8-1CB7-B548-04D3-C5389A86C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C1E2F6B-DA32-E103-5E2F-AEFE3D42F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8AFD2-D3E1-E24F-8CF4-FCF38571BE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5201841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>
            <a:extLst>
              <a:ext uri="{FF2B5EF4-FFF2-40B4-BE49-F238E27FC236}">
                <a16:creationId xmlns:a16="http://schemas.microsoft.com/office/drawing/2014/main" id="{384DCFB3-ECCA-D858-4EFA-39B3700D0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BA46E-B7A8-5B49-98F4-893D823449AB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5" name="Footer Placeholder 21">
            <a:extLst>
              <a:ext uri="{FF2B5EF4-FFF2-40B4-BE49-F238E27FC236}">
                <a16:creationId xmlns:a16="http://schemas.microsoft.com/office/drawing/2014/main" id="{6A8CA1AD-3600-401C-4E2C-8D961B530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>
            <a:extLst>
              <a:ext uri="{FF2B5EF4-FFF2-40B4-BE49-F238E27FC236}">
                <a16:creationId xmlns:a16="http://schemas.microsoft.com/office/drawing/2014/main" id="{038FE7DF-E4AB-7D52-B85F-DC556BC66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75784-EBEF-2044-A9B7-3DA6D9F8F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4705231"/>
      </p:ext>
    </p:extLst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DA070F-3EBF-CEFD-447B-0D4D45501F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7A33637C-F4D3-744C-98B4-64BC16CC270A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F44803-1953-0A78-05D2-2B0C4E9EE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C4AC73-1575-9536-32EA-E29901E9D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0B48CE62-BBA0-224A-9037-229C90D72C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14481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045E148A-033A-E58B-8617-87AEEE70F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57B1E-F26C-9445-A75F-C18171CCD3B4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D28966DE-02B0-31E6-0E1F-C396150036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FB97AF46-57F0-DF05-BAAB-C0FC4C856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E30BB-2E34-F24F-AB4E-E0953F1EF9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111451"/>
      </p:ext>
    </p:extLst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EDFE3B9B-F026-6FF9-0C17-93E8C0329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8104F-EF1A-5448-80BF-1AE55EEB85DE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8" name="Footer Placeholder 21">
            <a:extLst>
              <a:ext uri="{FF2B5EF4-FFF2-40B4-BE49-F238E27FC236}">
                <a16:creationId xmlns:a16="http://schemas.microsoft.com/office/drawing/2014/main" id="{2CAB3033-EC82-34A9-7973-5BD0CDC3E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7">
            <a:extLst>
              <a:ext uri="{FF2B5EF4-FFF2-40B4-BE49-F238E27FC236}">
                <a16:creationId xmlns:a16="http://schemas.microsoft.com/office/drawing/2014/main" id="{E15AD0E9-82C1-0C41-04FD-A1916AD85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135A1-D338-4D4A-BDDA-F0559A14A8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830695"/>
      </p:ext>
    </p:extLst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>
            <a:extLst>
              <a:ext uri="{FF2B5EF4-FFF2-40B4-BE49-F238E27FC236}">
                <a16:creationId xmlns:a16="http://schemas.microsoft.com/office/drawing/2014/main" id="{F4B7866A-2696-24B0-C21D-85607D150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33CE1-8A0E-EB40-84DA-688DD9D25044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4" name="Footer Placeholder 21">
            <a:extLst>
              <a:ext uri="{FF2B5EF4-FFF2-40B4-BE49-F238E27FC236}">
                <a16:creationId xmlns:a16="http://schemas.microsoft.com/office/drawing/2014/main" id="{F2B2F2F7-2056-AB2D-6043-4A1D28010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17">
            <a:extLst>
              <a:ext uri="{FF2B5EF4-FFF2-40B4-BE49-F238E27FC236}">
                <a16:creationId xmlns:a16="http://schemas.microsoft.com/office/drawing/2014/main" id="{B9DA6D55-36E8-BE11-B4E1-4A4A5BBD1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7386AF-324C-B946-9D49-4EA1C2C01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2542447"/>
      </p:ext>
    </p:extLst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>
            <a:extLst>
              <a:ext uri="{FF2B5EF4-FFF2-40B4-BE49-F238E27FC236}">
                <a16:creationId xmlns:a16="http://schemas.microsoft.com/office/drawing/2014/main" id="{D13BC1C8-929D-70E5-258A-5AEAAD040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961913-6141-5C4C-8FC4-EDEA6900EFEA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3" name="Footer Placeholder 21">
            <a:extLst>
              <a:ext uri="{FF2B5EF4-FFF2-40B4-BE49-F238E27FC236}">
                <a16:creationId xmlns:a16="http://schemas.microsoft.com/office/drawing/2014/main" id="{14AF4CE7-9465-CB78-CED2-7D8A6CBCC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>
            <a:extLst>
              <a:ext uri="{FF2B5EF4-FFF2-40B4-BE49-F238E27FC236}">
                <a16:creationId xmlns:a16="http://schemas.microsoft.com/office/drawing/2014/main" id="{E540755C-7724-67BE-BCB7-0F40E8BD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CA35D-D228-3646-9C2F-B3815D1251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3924934"/>
      </p:ext>
    </p:extLst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1B66C7EF-CAB7-003F-F4C7-E262FA5F99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49D9D6-6BE4-7048-84D2-C996E1BBD89B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6" name="Footer Placeholder 21">
            <a:extLst>
              <a:ext uri="{FF2B5EF4-FFF2-40B4-BE49-F238E27FC236}">
                <a16:creationId xmlns:a16="http://schemas.microsoft.com/office/drawing/2014/main" id="{CAAD1C80-9F8F-8612-F859-40B453B59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>
            <a:extLst>
              <a:ext uri="{FF2B5EF4-FFF2-40B4-BE49-F238E27FC236}">
                <a16:creationId xmlns:a16="http://schemas.microsoft.com/office/drawing/2014/main" id="{C428355F-7B59-35F1-B48B-6300C5D3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CE988-EE15-0146-9D9F-AB4C536B9F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9266864"/>
      </p:ext>
    </p:extLst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13">
            <a:extLst>
              <a:ext uri="{FF2B5EF4-FFF2-40B4-BE49-F238E27FC236}">
                <a16:creationId xmlns:a16="http://schemas.microsoft.com/office/drawing/2014/main" id="{7E2F41C1-038F-7DBE-FA0B-72FCB0308812}"/>
              </a:ext>
            </a:extLst>
          </p:cNvPr>
          <p:cNvSpPr>
            <a:spLocks/>
          </p:cNvSpPr>
          <p:nvPr/>
        </p:nvSpPr>
        <p:spPr bwMode="auto">
          <a:xfrm rot="420000" flipV="1">
            <a:off x="3165475" y="1108075"/>
            <a:ext cx="5257800" cy="4114800"/>
          </a:xfrm>
          <a:custGeom>
            <a:avLst/>
            <a:gdLst>
              <a:gd name="T0" fmla="*/ 5257800 w 5257800"/>
              <a:gd name="T1" fmla="*/ 2057400 h 4114800"/>
              <a:gd name="T2" fmla="*/ 2628900 w 5257800"/>
              <a:gd name="T3" fmla="*/ 4114800 h 4114800"/>
              <a:gd name="T4" fmla="*/ 0 w 5257800"/>
              <a:gd name="T5" fmla="*/ 2057400 h 4114800"/>
              <a:gd name="T6" fmla="*/ 2628900 w 5257800"/>
              <a:gd name="T7" fmla="*/ 0 h 41148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5257800"/>
              <a:gd name="T13" fmla="*/ 0 h 4114800"/>
              <a:gd name="T14" fmla="*/ 5182785 w 5257800"/>
              <a:gd name="T15" fmla="*/ 4114800 h 41148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257800" h="4114800">
                <a:moveTo>
                  <a:pt x="0" y="0"/>
                </a:moveTo>
                <a:lnTo>
                  <a:pt x="5107774" y="0"/>
                </a:lnTo>
                <a:lnTo>
                  <a:pt x="5257800" y="150026"/>
                </a:lnTo>
                <a:lnTo>
                  <a:pt x="5257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175" cap="rnd" cmpd="sng">
            <a:solidFill>
              <a:srgbClr val="C0C0C0"/>
            </a:solidFill>
            <a:prstDash val="solid"/>
            <a:round/>
            <a:headEnd/>
            <a:tailEnd/>
          </a:ln>
          <a:effectLst>
            <a:outerShdw blurRad="63500" dist="38500" dir="7500041" sx="98500" sy="100079" kx="99984" algn="tl" rotWithShape="0">
              <a:srgbClr val="00000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Right Triangle 5">
            <a:extLst>
              <a:ext uri="{FF2B5EF4-FFF2-40B4-BE49-F238E27FC236}">
                <a16:creationId xmlns:a16="http://schemas.microsoft.com/office/drawing/2014/main" id="{17011760-A0E7-9A93-1CAF-59DE146EEC67}"/>
              </a:ext>
            </a:extLst>
          </p:cNvPr>
          <p:cNvSpPr>
            <a:spLocks noChangeArrowheads="1"/>
          </p:cNvSpPr>
          <p:nvPr/>
        </p:nvSpPr>
        <p:spPr bwMode="auto"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>
            <a:solidFill>
              <a:srgbClr val="FFFFFF"/>
            </a:solidFill>
            <a:bevel/>
            <a:headEnd/>
            <a:tailEnd/>
          </a:ln>
          <a:effectLst>
            <a:outerShdw blurRad="63500" dist="6350" dir="12899787" algn="tl" rotWithShape="0">
              <a:srgbClr val="000000">
                <a:alpha val="46999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9BAE3F9-FD7C-0EE5-543E-6B1F852B64D3}"/>
              </a:ext>
            </a:extLst>
          </p:cNvPr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2792D2EA-6BFA-E1FB-BE27-F89F705B3E62}"/>
              </a:ext>
            </a:extLst>
          </p:cNvPr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9" name="Date Placeholder 4">
            <a:extLst>
              <a:ext uri="{FF2B5EF4-FFF2-40B4-BE49-F238E27FC236}">
                <a16:creationId xmlns:a16="http://schemas.microsoft.com/office/drawing/2014/main" id="{7E811071-7E1F-A9E5-38A1-EAA1A40E9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7C2FAA-9F2F-F746-AF0A-ADF217E3589C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10" name="Footer Placeholder 5">
            <a:extLst>
              <a:ext uri="{FF2B5EF4-FFF2-40B4-BE49-F238E27FC236}">
                <a16:creationId xmlns:a16="http://schemas.microsoft.com/office/drawing/2014/main" id="{B59B78EB-DED2-71DE-DB00-690733695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>
            <a:extLst>
              <a:ext uri="{FF2B5EF4-FFF2-40B4-BE49-F238E27FC236}">
                <a16:creationId xmlns:a16="http://schemas.microsoft.com/office/drawing/2014/main" id="{649AAE94-6927-5F30-D913-681F02F11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0AD6EE-D509-274E-AAD0-89F865806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081471"/>
      </p:ext>
    </p:extLst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79000">
              <a:schemeClr val="accent1">
                <a:lumMod val="45000"/>
                <a:lumOff val="55000"/>
              </a:schemeClr>
            </a:gs>
            <a:gs pos="100000">
              <a:schemeClr val="bg2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>
            <a:extLst>
              <a:ext uri="{FF2B5EF4-FFF2-40B4-BE49-F238E27FC236}">
                <a16:creationId xmlns:a16="http://schemas.microsoft.com/office/drawing/2014/main" id="{A1ACD5D1-B2E8-3556-0CE6-D41E8F4655BC}"/>
              </a:ext>
            </a:extLst>
          </p:cNvPr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0570F0AC-6274-8E7D-ACAD-0465D2A72662}"/>
              </a:ext>
            </a:extLst>
          </p:cNvPr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028" name="Title Placeholder 8">
            <a:extLst>
              <a:ext uri="{FF2B5EF4-FFF2-40B4-BE49-F238E27FC236}">
                <a16:creationId xmlns:a16="http://schemas.microsoft.com/office/drawing/2014/main" id="{3B1FADC0-4974-62C9-739C-810B8166F20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9" name="Text Placeholder 29">
            <a:extLst>
              <a:ext uri="{FF2B5EF4-FFF2-40B4-BE49-F238E27FC236}">
                <a16:creationId xmlns:a16="http://schemas.microsoft.com/office/drawing/2014/main" id="{87B25A26-FA5B-7112-361C-ED93DDB74DF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4D5C9CB8-BC1B-4EFF-A52C-D5576EF18E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215B29A3-C527-AB4D-A003-3AA9A44ED2A6}" type="datetimeFigureOut">
              <a:rPr lang="en-US" altLang="en-US"/>
              <a:pPr>
                <a:defRPr/>
              </a:pPr>
              <a:t>5/25/25</a:t>
            </a:fld>
            <a:endParaRPr lang="en-US" altLang="en-US"/>
          </a:p>
        </p:txBody>
      </p:sp>
      <p:sp>
        <p:nvSpPr>
          <p:cNvPr id="22" name="Footer Placeholder 21">
            <a:extLst>
              <a:ext uri="{FF2B5EF4-FFF2-40B4-BE49-F238E27FC236}">
                <a16:creationId xmlns:a16="http://schemas.microsoft.com/office/drawing/2014/main" id="{697AB34B-E3FF-8227-3D88-90C527448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2E3CD394-1DA0-46DB-4DBE-F35FEC5EB5C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E83FCB85-5927-2645-8ACB-6E70A34C9B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grpSp>
        <p:nvGrpSpPr>
          <p:cNvPr id="1033" name="Group 1">
            <a:extLst>
              <a:ext uri="{FF2B5EF4-FFF2-40B4-BE49-F238E27FC236}">
                <a16:creationId xmlns:a16="http://schemas.microsoft.com/office/drawing/2014/main" id="{4970E36E-0E04-4CCD-76DA-E3D6EDB75AD3}"/>
              </a:ext>
            </a:extLst>
          </p:cNvPr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AC50DF46-55BA-426A-7377-72BF2710E1BC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4DD9A34-65BB-F3E7-C766-9632B39AF932}"/>
                </a:ext>
              </a:extLst>
            </p:cNvPr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ea typeface="+mn-ea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5041" r:id="rId1"/>
    <p:sldLayoutId id="2147485033" r:id="rId2"/>
    <p:sldLayoutId id="2147485042" r:id="rId3"/>
    <p:sldLayoutId id="2147485034" r:id="rId4"/>
    <p:sldLayoutId id="2147485035" r:id="rId5"/>
    <p:sldLayoutId id="2147485036" r:id="rId6"/>
    <p:sldLayoutId id="2147485037" r:id="rId7"/>
    <p:sldLayoutId id="2147485038" r:id="rId8"/>
    <p:sldLayoutId id="2147485043" r:id="rId9"/>
    <p:sldLayoutId id="2147485039" r:id="rId10"/>
    <p:sldLayoutId id="2147485040" r:id="rId11"/>
  </p:sldLayoutIdLst>
  <p:transition>
    <p:wedg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2" charset="2"/>
        <a:buChar char="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2" charset="2"/>
        <a:buChar char="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2" charset="2"/>
        <a:buChar char="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2" charset="2"/>
        <a:buChar char="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VWiAXXJcn9Q?feature=shared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hyperlink" Target="mailto:bearlakekalkaska@gmail.com" TargetMode="External"/><Relationship Id="rId10" Type="http://schemas.openxmlformats.org/officeDocument/2006/relationships/image" Target="../media/image21.svg"/><Relationship Id="rId4" Type="http://schemas.openxmlformats.org/officeDocument/2006/relationships/image" Target="../media/image16.svg"/><Relationship Id="rId9" Type="http://schemas.openxmlformats.org/officeDocument/2006/relationships/image" Target="../media/image20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95AE8E2-68C4-DB9D-B1C4-AEF3CF2724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1000" y="2209800"/>
            <a:ext cx="8153400" cy="2667000"/>
          </a:xfrm>
        </p:spPr>
        <p:txBody>
          <a:bodyPr/>
          <a:lstStyle/>
          <a:p>
            <a:pPr algn="ctr">
              <a:defRPr/>
            </a:pPr>
            <a:r>
              <a:rPr lang="en-US" dirty="0">
                <a:solidFill>
                  <a:schemeClr val="accent2"/>
                </a:solidFill>
              </a:rPr>
              <a:t>16</a:t>
            </a:r>
            <a:r>
              <a:rPr lang="en-US" baseline="30000" dirty="0">
                <a:solidFill>
                  <a:schemeClr val="accent2"/>
                </a:solidFill>
              </a:rPr>
              <a:t>th</a:t>
            </a:r>
            <a:r>
              <a:rPr lang="en-US" dirty="0">
                <a:solidFill>
                  <a:schemeClr val="accent2"/>
                </a:solidFill>
              </a:rPr>
              <a:t> Annual Meeting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Bear Lake Association</a:t>
            </a:r>
            <a:br>
              <a:rPr lang="en-US" dirty="0">
                <a:solidFill>
                  <a:schemeClr val="accent2"/>
                </a:solidFill>
              </a:rPr>
            </a:br>
            <a:r>
              <a:rPr lang="en-US" dirty="0">
                <a:solidFill>
                  <a:schemeClr val="accent2"/>
                </a:solidFill>
              </a:rPr>
              <a:t>May 25, 2025,  4:00 PM</a:t>
            </a:r>
          </a:p>
        </p:txBody>
      </p:sp>
    </p:spTree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C0A9AF-3765-06F0-2360-592AF57B84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525CC1-0BE3-0D31-9DC5-BB1CBAFA9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2024 PLM Survey Results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16527-B781-A159-CF92-7FC45190DA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8" y="1981200"/>
            <a:ext cx="8229600" cy="4572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/>
              <a:t>In 2024, 2.5 acres of EWM @ ~$1950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In 2023, 4.5 acres of EWM @ ~$3600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In 2022, 0.75 acres of EWM @ ~$2000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In 2021, 8.3 acres of EWM @ ~$5600</a:t>
            </a:r>
          </a:p>
          <a:p>
            <a:pPr marL="0" lvl="0" indent="0">
              <a:lnSpc>
                <a:spcPct val="10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89924934"/>
      </p:ext>
    </p:extLst>
  </p:cSld>
  <p:clrMapOvr>
    <a:masterClrMapping/>
  </p:clrMapOvr>
  <p:transition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>
            <a:extLst>
              <a:ext uri="{FF2B5EF4-FFF2-40B4-BE49-F238E27FC236}">
                <a16:creationId xmlns:a16="http://schemas.microsoft.com/office/drawing/2014/main" id="{147E7784-E8A3-AC6B-E79E-F0FB73B48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2024 CLMP Secchi (Clarity) Readings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501BDBC-FB59-88B7-ED57-5D61C5DBA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8716320" cy="5206809"/>
          </a:xfrm>
          <a:prstGeom prst="rect">
            <a:avLst/>
          </a:prstGeom>
        </p:spPr>
      </p:pic>
    </p:spTree>
  </p:cSld>
  <p:clrMapOvr>
    <a:masterClrMapping/>
  </p:clrMapOvr>
  <p:transition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E6C9862-C422-3673-82D5-C544B7CB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3775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2024 CMLP Results – TSI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Numerical Scale Indicating Nutrient Enrichment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43999E4-E8A6-86B5-C9E3-7CE3EE53548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49297483"/>
              </p:ext>
            </p:extLst>
          </p:nvPr>
        </p:nvGraphicFramePr>
        <p:xfrm>
          <a:off x="603250" y="4705350"/>
          <a:ext cx="4918076" cy="1828800"/>
        </p:xfrm>
        <a:graphic>
          <a:graphicData uri="http://schemas.openxmlformats.org/drawingml/2006/table">
            <a:tbl>
              <a:tblPr/>
              <a:tblGrid>
                <a:gridCol w="24590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59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r>
                        <a:rPr lang="en-US" sz="1800" b="1" dirty="0">
                          <a:effectLst/>
                          <a:latin typeface="Arial" panose="020B0604020202020204" pitchFamily="34" charset="0"/>
                        </a:rPr>
                        <a:t>TSI for Bear Lake in 2024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b="1">
                          <a:effectLst/>
                          <a:latin typeface="Arial" panose="020B0604020202020204" pitchFamily="34" charset="0"/>
                        </a:rPr>
                        <a:t>Average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26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ArialMT"/>
                        </a:rPr>
                        <a:t>Secchi Disk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26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92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ArialMT"/>
                        </a:rPr>
                        <a:t>Summer TP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27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>
                          <a:effectLst/>
                          <a:latin typeface="ArialMT"/>
                        </a:rPr>
                        <a:t>Chlorophyll-a </a:t>
                      </a:r>
                      <a:endParaRPr lang="en-US" sz="4000">
                        <a:effectLst/>
                      </a:endParaRPr>
                    </a:p>
                  </a:txBody>
                  <a:tcPr marL="91416" marR="91416" anchor="ctr">
                    <a:lnL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effectLst/>
                          <a:latin typeface="ArialMT"/>
                        </a:rPr>
                        <a:t>35</a:t>
                      </a:r>
                      <a:endParaRPr lang="en-US" sz="4000" dirty="0">
                        <a:effectLst/>
                      </a:endParaRPr>
                    </a:p>
                  </a:txBody>
                  <a:tcPr marL="91416" marR="91416" anchor="ctr">
                    <a:lnL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179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4384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5621" name="Rectangle 1">
            <a:extLst>
              <a:ext uri="{FF2B5EF4-FFF2-40B4-BE49-F238E27FC236}">
                <a16:creationId xmlns:a16="http://schemas.microsoft.com/office/drawing/2014/main" id="{2724B602-45A2-C164-8907-F68BA875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" y="1863954"/>
            <a:ext cx="7315200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Oligotrophic &lt;36                       </a:t>
            </a:r>
            <a:r>
              <a:rPr lang="en-US" altLang="en-US" sz="2400" dirty="0" err="1">
                <a:latin typeface="Calibri" panose="020F0502020204030204" pitchFamily="34" charset="0"/>
              </a:rPr>
              <a:t>Meso</a:t>
            </a:r>
            <a:r>
              <a:rPr lang="en-US" altLang="en-US" sz="2400" dirty="0">
                <a:latin typeface="Calibri" panose="020F0502020204030204" pitchFamily="34" charset="0"/>
              </a:rPr>
              <a:t>/</a:t>
            </a:r>
            <a:r>
              <a:rPr lang="en-US" altLang="en-US" sz="2400" dirty="0" err="1">
                <a:latin typeface="Calibri" panose="020F0502020204030204" pitchFamily="34" charset="0"/>
              </a:rPr>
              <a:t>Eutro</a:t>
            </a:r>
            <a:r>
              <a:rPr lang="en-US" altLang="en-US" sz="2400" dirty="0">
                <a:latin typeface="Calibri" panose="020F0502020204030204" pitchFamily="34" charset="0"/>
              </a:rPr>
              <a:t> 46-50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Oligo/</a:t>
            </a:r>
            <a:r>
              <a:rPr lang="en-US" altLang="en-US" sz="2400" dirty="0" err="1">
                <a:latin typeface="Calibri" panose="020F0502020204030204" pitchFamily="34" charset="0"/>
              </a:rPr>
              <a:t>Meo</a:t>
            </a:r>
            <a:r>
              <a:rPr lang="en-US" altLang="en-US" sz="2400" dirty="0">
                <a:latin typeface="Calibri" panose="020F0502020204030204" pitchFamily="34" charset="0"/>
              </a:rPr>
              <a:t> 36-40                      Eutrophic 51-61 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Mesotrophic 41-45                   Hypereutrophic &gt;61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altLang="en-US" sz="2400" dirty="0"/>
              <a:t>                                  </a:t>
            </a:r>
          </a:p>
        </p:txBody>
      </p:sp>
      <p:pic>
        <p:nvPicPr>
          <p:cNvPr id="25622" name="Picture 2" descr="page4image23029920">
            <a:extLst>
              <a:ext uri="{FF2B5EF4-FFF2-40B4-BE49-F238E27FC236}">
                <a16:creationId xmlns:a16="http://schemas.microsoft.com/office/drawing/2014/main" id="{AB0FEB67-8202-69E6-15C0-85148E53BA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0" y="3136900"/>
            <a:ext cx="575945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Up Arrow 5">
            <a:extLst>
              <a:ext uri="{FF2B5EF4-FFF2-40B4-BE49-F238E27FC236}">
                <a16:creationId xmlns:a16="http://schemas.microsoft.com/office/drawing/2014/main" id="{3A6F4668-48A2-FF8E-0875-D18800FC549A}"/>
              </a:ext>
            </a:extLst>
          </p:cNvPr>
          <p:cNvSpPr/>
          <p:nvPr/>
        </p:nvSpPr>
        <p:spPr>
          <a:xfrm>
            <a:off x="1174750" y="3771900"/>
            <a:ext cx="304800" cy="635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>
            <a:extLst>
              <a:ext uri="{FF2B5EF4-FFF2-40B4-BE49-F238E27FC236}">
                <a16:creationId xmlns:a16="http://schemas.microsoft.com/office/drawing/2014/main" id="{DE6C9862-C422-3673-82D5-C544B7CBC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993775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2024 CMLP Results – TSI</a:t>
            </a:r>
            <a:br>
              <a:rPr lang="en-US" altLang="en-US" dirty="0">
                <a:ea typeface="ＭＳ Ｐゴシック" panose="020B0600070205080204" pitchFamily="34" charset="-128"/>
              </a:rPr>
            </a:br>
            <a:r>
              <a:rPr lang="en-US" altLang="en-US" sz="3200" dirty="0">
                <a:ea typeface="ＭＳ Ｐゴシック" panose="020B0600070205080204" pitchFamily="34" charset="-128"/>
              </a:rPr>
              <a:t>Numerical Scale Indicating Nutrient Enrichment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5621" name="Rectangle 1">
            <a:extLst>
              <a:ext uri="{FF2B5EF4-FFF2-40B4-BE49-F238E27FC236}">
                <a16:creationId xmlns:a16="http://schemas.microsoft.com/office/drawing/2014/main" id="{2724B602-45A2-C164-8907-F68BA87517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2024341"/>
            <a:ext cx="8153400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400" dirty="0">
                <a:latin typeface="Calibri" panose="020F0502020204030204" pitchFamily="34" charset="0"/>
              </a:rPr>
              <a:t>Average TSI                2024            2018-2023                   1975-2017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altLang="en-US" sz="2400" b="1" dirty="0">
                <a:latin typeface="Calibri" panose="020F0502020204030204" pitchFamily="34" charset="0"/>
              </a:rPr>
              <a:t>Bear Lake                      26                      30                                 29</a:t>
            </a:r>
          </a:p>
          <a:p>
            <a:r>
              <a:rPr lang="en-US" altLang="en-US" sz="2400" dirty="0">
                <a:latin typeface="Calibri" panose="020F0502020204030204" pitchFamily="34" charset="0"/>
              </a:rPr>
              <a:t>All CMLP Lakes             41                      42                                  42</a:t>
            </a:r>
          </a:p>
          <a:p>
            <a:endParaRPr lang="en-US" altLang="en-US" sz="2400" dirty="0">
              <a:latin typeface="Calibri" panose="020F0502020204030204" pitchFamily="34" charset="0"/>
            </a:endParaRPr>
          </a:p>
          <a:p>
            <a:r>
              <a:rPr lang="en-US" sz="2400" dirty="0">
                <a:effectLst/>
                <a:latin typeface="ArialMT"/>
              </a:rPr>
              <a:t>With an average TSI score of </a:t>
            </a:r>
            <a:r>
              <a:rPr lang="en-US" sz="2400" dirty="0">
                <a:latin typeface="ArialMT"/>
              </a:rPr>
              <a:t>26</a:t>
            </a:r>
            <a:r>
              <a:rPr lang="en-US" sz="2400" dirty="0">
                <a:effectLst/>
                <a:latin typeface="ArialMT"/>
              </a:rPr>
              <a:t> based on 2024 Secchi transparency, chlorophyll-a, and summer total phosphorus data, this lake is rated as an oligotrophic lake. </a:t>
            </a:r>
            <a:endParaRPr lang="en-US" sz="3200" dirty="0"/>
          </a:p>
          <a:p>
            <a:r>
              <a:rPr lang="en-US" altLang="en-US" sz="2400" dirty="0"/>
              <a:t>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675332118"/>
      </p:ext>
    </p:extLst>
  </p:cSld>
  <p:clrMapOvr>
    <a:masterClrMapping/>
  </p:clrMapOvr>
  <p:transition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CF663416-12AD-FE04-C1F5-EEF2C4F94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2024 CLMP Results</a:t>
            </a:r>
          </a:p>
        </p:txBody>
      </p:sp>
      <p:sp>
        <p:nvSpPr>
          <p:cNvPr id="26626" name="Content Placeholder 2">
            <a:extLst>
              <a:ext uri="{FF2B5EF4-FFF2-40B4-BE49-F238E27FC236}">
                <a16:creationId xmlns:a16="http://schemas.microsoft.com/office/drawing/2014/main" id="{AE193DDB-E669-1BC1-C67D-272F201435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 b="1">
                <a:ea typeface="ＭＳ Ｐゴシック" panose="020B0600070205080204" pitchFamily="34" charset="-128"/>
              </a:rPr>
              <a:t>Oligotrophic: </a:t>
            </a:r>
            <a:r>
              <a:rPr lang="en-US" altLang="en-US" sz="3200">
                <a:ea typeface="ＭＳ Ｐゴシック" panose="020B0600070205080204" pitchFamily="34" charset="-128"/>
              </a:rPr>
              <a:t>Generally deep and clear lakes with little aquatic plant or algae growth. These lakes maintain sufficient dissolved oxygen in the cool, deep-bottom waters during late summer to support cold water fish, such as trout and whitefish. </a:t>
            </a:r>
          </a:p>
        </p:txBody>
      </p:sp>
    </p:spTree>
  </p:cSld>
  <p:clrMapOvr>
    <a:masterClrMapping/>
  </p:clrMapOvr>
  <p:transition>
    <p:wedg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itle 1">
            <a:extLst>
              <a:ext uri="{FF2B5EF4-FFF2-40B4-BE49-F238E27FC236}">
                <a16:creationId xmlns:a16="http://schemas.microsoft.com/office/drawing/2014/main" id="{4FD4E0B4-C353-E9C0-1D73-D9D406DCD8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Eurasian Water Milfoil</a:t>
            </a:r>
          </a:p>
        </p:txBody>
      </p:sp>
      <p:pic>
        <p:nvPicPr>
          <p:cNvPr id="31746" name="Content Placeholder 4" descr="A picture containing plant, vegetable&#10;&#10;Description automatically generated">
            <a:extLst>
              <a:ext uri="{FF2B5EF4-FFF2-40B4-BE49-F238E27FC236}">
                <a16:creationId xmlns:a16="http://schemas.microsoft.com/office/drawing/2014/main" id="{2F773945-E79F-E4E0-03CE-9BAD0A87EEC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133600"/>
            <a:ext cx="5715000" cy="3810000"/>
          </a:xfrm>
        </p:spPr>
      </p:pic>
      <p:pic>
        <p:nvPicPr>
          <p:cNvPr id="31747" name="Picture 6" descr="A picture containing plant, clipart&#10;&#10;Description automatically generated">
            <a:extLst>
              <a:ext uri="{FF2B5EF4-FFF2-40B4-BE49-F238E27FC236}">
                <a16:creationId xmlns:a16="http://schemas.microsoft.com/office/drawing/2014/main" id="{3B93795B-E18B-A2B8-F7CB-B07C5877C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098550"/>
            <a:ext cx="3090863" cy="545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3890842-3915-CDC8-6FB1-A4DAB24EDB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Purple Loosestrife</a:t>
            </a:r>
          </a:p>
        </p:txBody>
      </p:sp>
      <p:pic>
        <p:nvPicPr>
          <p:cNvPr id="32771" name="Content Placeholder 4" descr="A picture containing plant, flower, blazing star&#10;&#10;Description automatically generated">
            <a:extLst>
              <a:ext uri="{FF2B5EF4-FFF2-40B4-BE49-F238E27FC236}">
                <a16:creationId xmlns:a16="http://schemas.microsoft.com/office/drawing/2014/main" id="{5F424615-33A7-C1EF-7420-56E34745F3D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900238"/>
            <a:ext cx="5186363" cy="3890962"/>
          </a:xfrm>
        </p:spPr>
      </p:pic>
      <p:pic>
        <p:nvPicPr>
          <p:cNvPr id="32772" name="Picture 6" descr="A close up of a flower&#10;&#10;Description automatically generated with medium confidence">
            <a:extLst>
              <a:ext uri="{FF2B5EF4-FFF2-40B4-BE49-F238E27FC236}">
                <a16:creationId xmlns:a16="http://schemas.microsoft.com/office/drawing/2014/main" id="{65F5B9CD-9637-BA12-0408-48E6C2352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295400"/>
            <a:ext cx="32004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edg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itle 1">
            <a:extLst>
              <a:ext uri="{FF2B5EF4-FFF2-40B4-BE49-F238E27FC236}">
                <a16:creationId xmlns:a16="http://schemas.microsoft.com/office/drawing/2014/main" id="{1954FAC0-E1F0-C361-7064-002E1C7A72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8229600" cy="742950"/>
          </a:xfrm>
        </p:spPr>
        <p:txBody>
          <a:bodyPr/>
          <a:lstStyle/>
          <a:p>
            <a:r>
              <a:rPr lang="en-US" altLang="en-US" sz="4400">
                <a:ea typeface="ＭＳ Ｐゴシック" panose="020B0600070205080204" pitchFamily="34" charset="-128"/>
              </a:rPr>
              <a:t>Phragmites</a:t>
            </a:r>
          </a:p>
        </p:txBody>
      </p:sp>
      <p:pic>
        <p:nvPicPr>
          <p:cNvPr id="33794" name="Content Placeholder 4" descr="A close up of a plant&#10;&#10;Description automatically generated with low confidence">
            <a:extLst>
              <a:ext uri="{FF2B5EF4-FFF2-40B4-BE49-F238E27FC236}">
                <a16:creationId xmlns:a16="http://schemas.microsoft.com/office/drawing/2014/main" id="{6EEB469B-60D8-2AEF-8094-25E1802935B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1676400"/>
            <a:ext cx="4876800" cy="2876550"/>
          </a:xfrm>
          <a:solidFill>
            <a:schemeClr val="tx2"/>
          </a:solidFill>
        </p:spPr>
      </p:pic>
      <p:pic>
        <p:nvPicPr>
          <p:cNvPr id="33795" name="Picture 6" descr="A picture containing grass, outdoor, sky, plant&#10;&#10;Description automatically generated">
            <a:extLst>
              <a:ext uri="{FF2B5EF4-FFF2-40B4-BE49-F238E27FC236}">
                <a16:creationId xmlns:a16="http://schemas.microsoft.com/office/drawing/2014/main" id="{A2EBDEB0-32B7-7C79-D045-5EA971315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3124200"/>
            <a:ext cx="438150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edg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DA59B-F06D-674F-5A70-28B5D9E6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5143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Lake Water Levels – Historical</a:t>
            </a:r>
            <a:endParaRPr lang="en-US" sz="4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0153984-E0A1-8BDF-336E-C27E50267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" y="1447801"/>
            <a:ext cx="8915400" cy="5354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07162"/>
      </p:ext>
    </p:extLst>
  </p:cSld>
  <p:clrMapOvr>
    <a:masterClrMapping/>
  </p:clrMapOvr>
  <p:transition>
    <p:wedg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3BCC3-D9D3-3E1D-3356-7978EBD0D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2507059" cy="1962150"/>
          </a:xfrm>
        </p:spPr>
        <p:txBody>
          <a:bodyPr anchor="t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Fish </a:t>
            </a:r>
            <a:br>
              <a:rPr lang="en-US" sz="4400" dirty="0">
                <a:ea typeface="+mj-ea"/>
                <a:cs typeface="+mj-cs"/>
              </a:rPr>
            </a:br>
            <a:r>
              <a:rPr lang="en-US" sz="4400" dirty="0">
                <a:ea typeface="+mj-ea"/>
                <a:cs typeface="+mj-cs"/>
              </a:rPr>
              <a:t>Stockings</a:t>
            </a:r>
          </a:p>
        </p:txBody>
      </p:sp>
      <p:sp>
        <p:nvSpPr>
          <p:cNvPr id="37890" name="Content Placeholder 2">
            <a:extLst>
              <a:ext uri="{FF2B5EF4-FFF2-40B4-BE49-F238E27FC236}">
                <a16:creationId xmlns:a16="http://schemas.microsoft.com/office/drawing/2014/main" id="{6D0264FB-6A4D-9657-0BC7-41248866E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eaLnBrk="1" hangingPunct="1">
              <a:buFont typeface="Wingdings 2" pitchFamily="2" charset="2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lvl="1"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Added April 16, 2025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3200" dirty="0">
                <a:ea typeface="ＭＳ Ｐゴシック" panose="020B0600070205080204" pitchFamily="34" charset="-128"/>
              </a:rPr>
              <a:t>5,200 rainbow trout averaging 7.88” </a:t>
            </a:r>
          </a:p>
          <a:p>
            <a:pPr lvl="2" eaLnBrk="1" hangingPunct="1">
              <a:buFont typeface="Courier New" panose="02070309020205020404" pitchFamily="49" charset="0"/>
              <a:buChar char="o"/>
            </a:pPr>
            <a:r>
              <a:rPr lang="en-US" altLang="en-US" sz="3200" dirty="0">
                <a:ea typeface="ＭＳ Ｐゴシック" panose="020B0600070205080204" pitchFamily="34" charset="-128"/>
              </a:rPr>
              <a:t>15,595 brown trout averaging 7.76”</a:t>
            </a:r>
          </a:p>
        </p:txBody>
      </p:sp>
      <p:pic>
        <p:nvPicPr>
          <p:cNvPr id="37894" name="Picture 6">
            <a:extLst>
              <a:ext uri="{FF2B5EF4-FFF2-40B4-BE49-F238E27FC236}">
                <a16:creationId xmlns:a16="http://schemas.microsoft.com/office/drawing/2014/main" id="{AF2A01D1-A0A1-E891-3F27-E181E407DE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-381000"/>
            <a:ext cx="441960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DF90936-073E-A0B1-CAA5-9DD2B99F95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1600" y="-11813"/>
            <a:ext cx="5867399" cy="759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4183"/>
      </p:ext>
    </p:extLst>
  </p:cSld>
  <p:clrMapOvr>
    <a:masterClrMapping/>
  </p:clrMapOvr>
  <p:transition>
    <p:wedg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D585C6-CC23-C6B9-DBE3-6AFDC904D1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57901328-679A-6960-0B64-2A1E3B6E5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8191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Informational Videos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46FECA7-887B-ECD3-579C-7A0AD47639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Rake the Lake</a:t>
            </a:r>
            <a:endParaRPr lang="en-US" u="sng" dirty="0"/>
          </a:p>
          <a:p>
            <a:r>
              <a:rPr lang="en-US" dirty="0"/>
              <a:t>Septic System (coming soon)</a:t>
            </a:r>
          </a:p>
          <a:p>
            <a:r>
              <a:rPr lang="en-US" dirty="0"/>
              <a:t>Loons (coming soon)</a:t>
            </a:r>
          </a:p>
        </p:txBody>
      </p:sp>
    </p:spTree>
    <p:extLst>
      <p:ext uri="{BB962C8B-B14F-4D97-AF65-F5344CB8AC3E}">
        <p14:creationId xmlns:p14="http://schemas.microsoft.com/office/powerpoint/2010/main" val="3808967308"/>
      </p:ext>
    </p:extLst>
  </p:cSld>
  <p:clrMapOvr>
    <a:masterClrMapping/>
  </p:clrMapOvr>
  <p:transition>
    <p:wedg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>
            <a:extLst>
              <a:ext uri="{FF2B5EF4-FFF2-40B4-BE49-F238E27FC236}">
                <a16:creationId xmlns:a16="http://schemas.microsoft.com/office/drawing/2014/main" id="{8A6FA12F-A88D-ACA6-3B9C-5C5ABBF32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altLang="en-US" sz="4000" dirty="0">
                <a:ea typeface="ＭＳ Ｐゴシック" panose="020B0600070205080204" pitchFamily="34" charset="-128"/>
              </a:rPr>
              <a:t>Loon Report – Mary, The Loon Ranger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0C115C-01CF-2918-1547-8D9329BC0441}"/>
              </a:ext>
            </a:extLst>
          </p:cNvPr>
          <p:cNvSpPr txBox="1"/>
          <p:nvPr/>
        </p:nvSpPr>
        <p:spPr>
          <a:xfrm>
            <a:off x="468086" y="5591950"/>
            <a:ext cx="73734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From Bear Lake Photojournalist, Kim Schneider </a:t>
            </a:r>
          </a:p>
          <a:p>
            <a:r>
              <a:rPr lang="en-US" sz="2400" dirty="0">
                <a:solidFill>
                  <a:schemeClr val="accent1"/>
                </a:solidFill>
              </a:rPr>
              <a:t>https://www.mibluemag.com/postcard-1/loon-love/</a:t>
            </a:r>
          </a:p>
        </p:txBody>
      </p:sp>
      <p:pic>
        <p:nvPicPr>
          <p:cNvPr id="39941" name="Picture 5">
            <a:extLst>
              <a:ext uri="{FF2B5EF4-FFF2-40B4-BE49-F238E27FC236}">
                <a16:creationId xmlns:a16="http://schemas.microsoft.com/office/drawing/2014/main" id="{68B86659-AA7D-BFAE-1780-9F2DB2FDAC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523187"/>
            <a:ext cx="6203576" cy="390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edg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D76C39-F592-B2DC-2D1E-E5C1DB45F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42950"/>
          </a:xfrm>
        </p:spPr>
        <p:txBody>
          <a:bodyPr/>
          <a:lstStyle/>
          <a:p>
            <a:r>
              <a:rPr lang="en-US" sz="4000" dirty="0">
                <a:ea typeface="ＭＳ Ｐゴシック" panose="020B0600070205080204" pitchFamily="34" charset="-128"/>
              </a:rPr>
              <a:t>Eleanor Bay Dredging</a:t>
            </a:r>
            <a:endParaRPr lang="en-US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B50A4F-A584-1926-FBAD-5B8FB06DE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Open Discussion</a:t>
            </a:r>
          </a:p>
        </p:txBody>
      </p:sp>
    </p:spTree>
    <p:extLst>
      <p:ext uri="{BB962C8B-B14F-4D97-AF65-F5344CB8AC3E}">
        <p14:creationId xmlns:p14="http://schemas.microsoft.com/office/powerpoint/2010/main" val="1459595791"/>
      </p:ext>
    </p:extLst>
  </p:cSld>
  <p:clrMapOvr>
    <a:masterClrMapping/>
  </p:clrMapOvr>
  <p:transition>
    <p:wedg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>
            <a:extLst>
              <a:ext uri="{FF2B5EF4-FFF2-40B4-BE49-F238E27FC236}">
                <a16:creationId xmlns:a16="http://schemas.microsoft.com/office/drawing/2014/main" id="{69413D47-0AD2-22FC-DD1F-A94ED37ED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What You Can Do</a:t>
            </a:r>
          </a:p>
        </p:txBody>
      </p:sp>
      <p:sp>
        <p:nvSpPr>
          <p:cNvPr id="41986" name="Content Placeholder 2">
            <a:extLst>
              <a:ext uri="{FF2B5EF4-FFF2-40B4-BE49-F238E27FC236}">
                <a16:creationId xmlns:a16="http://schemas.microsoft.com/office/drawing/2014/main" id="{190F449D-BAE8-E8D1-9A9E-F703D0330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24000"/>
            <a:ext cx="8686800" cy="5105400"/>
          </a:xfrm>
        </p:spPr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Stay committed to a healthy lake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RAKE-THE-LAKE. Decomposing l</a:t>
            </a:r>
            <a:r>
              <a:rPr lang="en-US" dirty="0">
                <a:ea typeface="ＭＳ Ｐゴシック" panose="020B0600070205080204" pitchFamily="34" charset="-128"/>
              </a:rPr>
              <a:t>eaves produces muck. 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r>
              <a:rPr lang="en-US" altLang="en-US" dirty="0">
                <a:ea typeface="ＭＳ Ｐゴシック" panose="020B0600070205080204" pitchFamily="34" charset="-128"/>
              </a:rPr>
              <a:t>Naturalize your shorelines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Clean boats &amp; trailers before launching </a:t>
            </a:r>
            <a:r>
              <a:rPr lang="mr-IN" altLang="en-US" dirty="0">
                <a:ea typeface="ＭＳ Ｐゴシック" panose="020B0600070205080204" pitchFamily="34" charset="-128"/>
              </a:rPr>
              <a:t>–</a:t>
            </a:r>
            <a:r>
              <a:rPr lang="en-US" altLang="en-US" dirty="0">
                <a:ea typeface="ＭＳ Ｐゴシック" panose="020B0600070205080204" pitchFamily="34" charset="-128"/>
              </a:rPr>
              <a:t> it’s the law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Check your septic system &amp; keep them functioning well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High speed/wake boating only from 11 am – 7:30 pm 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Wave energy causes erosion and nutrient dump.  We advise travel more than 300’ from end of docks/rafts.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Do not feed the ducks or geese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Protect our loons 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  <p:transition>
    <p:wedg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892E0-90EB-115F-126C-6BF275BB8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Adjourn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9B1D57F-C60F-0D66-D061-E1E597C60BC8}"/>
              </a:ext>
            </a:extLst>
          </p:cNvPr>
          <p:cNvGrpSpPr/>
          <p:nvPr/>
        </p:nvGrpSpPr>
        <p:grpSpPr>
          <a:xfrm>
            <a:off x="457200" y="1604268"/>
            <a:ext cx="8686800" cy="4868662"/>
            <a:chOff x="457200" y="1604268"/>
            <a:chExt cx="8686800" cy="4868662"/>
          </a:xfrm>
        </p:grpSpPr>
        <p:sp>
          <p:nvSpPr>
            <p:cNvPr id="6" name="Rounded Rectangle 5">
              <a:extLst>
                <a:ext uri="{FF2B5EF4-FFF2-40B4-BE49-F238E27FC236}">
                  <a16:creationId xmlns:a16="http://schemas.microsoft.com/office/drawing/2014/main" id="{D705E259-DD02-399E-7E85-E10061CBA746}"/>
                </a:ext>
              </a:extLst>
            </p:cNvPr>
            <p:cNvSpPr/>
            <p:nvPr/>
          </p:nvSpPr>
          <p:spPr>
            <a:xfrm>
              <a:off x="457200" y="1604268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Rectangle 6" descr="Envelope">
              <a:extLst>
                <a:ext uri="{FF2B5EF4-FFF2-40B4-BE49-F238E27FC236}">
                  <a16:creationId xmlns:a16="http://schemas.microsoft.com/office/drawing/2014/main" id="{5DEF903A-E46D-A9BF-2082-F01756E605EE}"/>
                </a:ext>
              </a:extLst>
            </p:cNvPr>
            <p:cNvSpPr/>
            <p:nvPr/>
          </p:nvSpPr>
          <p:spPr>
            <a:xfrm>
              <a:off x="685800" y="2057399"/>
              <a:ext cx="456577" cy="456131"/>
            </a:xfrm>
            <a:prstGeom prst="rect">
              <a:avLst/>
            </a:prstGeom>
            <a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58EC9660-4049-1DD4-031A-6D68A3FC9AD1}"/>
                </a:ext>
              </a:extLst>
            </p:cNvPr>
            <p:cNvSpPr/>
            <p:nvPr/>
          </p:nvSpPr>
          <p:spPr>
            <a:xfrm>
              <a:off x="1368663" y="1905003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u="none" kern="1200"/>
                <a:t>Q &amp; A: email </a:t>
              </a:r>
              <a:r>
                <a:rPr lang="en-US" sz="2800" u="none" kern="120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bearlakekalkaska@gmail.com</a:t>
              </a:r>
              <a:endParaRPr lang="en-US" sz="2800" u="none" kern="1200" dirty="0">
                <a:solidFill>
                  <a:schemeClr val="tx1"/>
                </a:solidFill>
              </a:endParaRPr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3F4F123B-4E4C-4E8B-FC32-E04832152B8F}"/>
                </a:ext>
              </a:extLst>
            </p:cNvPr>
            <p:cNvSpPr/>
            <p:nvPr/>
          </p:nvSpPr>
          <p:spPr>
            <a:xfrm>
              <a:off x="457200" y="2613899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31827E11-5BD5-8F3E-B94B-72F392806C68}"/>
                </a:ext>
              </a:extLst>
            </p:cNvPr>
            <p:cNvSpPr/>
            <p:nvPr/>
          </p:nvSpPr>
          <p:spPr>
            <a:xfrm>
              <a:off x="1415521" y="2613899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0ABA4A56-7B64-6C20-79BC-C69F7CA7F0CE}"/>
                </a:ext>
              </a:extLst>
            </p:cNvPr>
            <p:cNvSpPr/>
            <p:nvPr/>
          </p:nvSpPr>
          <p:spPr>
            <a:xfrm>
              <a:off x="457200" y="3623529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Rectangle 12" descr="Projector screen">
              <a:extLst>
                <a:ext uri="{FF2B5EF4-FFF2-40B4-BE49-F238E27FC236}">
                  <a16:creationId xmlns:a16="http://schemas.microsoft.com/office/drawing/2014/main" id="{65D8C07D-8EE4-0C47-F2C1-47D36B8135B4}"/>
                </a:ext>
              </a:extLst>
            </p:cNvPr>
            <p:cNvSpPr/>
            <p:nvPr/>
          </p:nvSpPr>
          <p:spPr>
            <a:xfrm>
              <a:off x="708072" y="3215973"/>
              <a:ext cx="456577" cy="456131"/>
            </a:xfrm>
            <a:prstGeom prst="rect">
              <a:avLst/>
            </a:prstGeom>
            <a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3EEDBFE-52BC-F435-CC42-85111C3DB184}"/>
                </a:ext>
              </a:extLst>
            </p:cNvPr>
            <p:cNvSpPr/>
            <p:nvPr/>
          </p:nvSpPr>
          <p:spPr>
            <a:xfrm>
              <a:off x="1368662" y="2979988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Minutes, presentation, PLM</a:t>
              </a:r>
              <a:r>
                <a:rPr lang="en-US" sz="2800" dirty="0"/>
                <a:t> &amp; </a:t>
              </a:r>
              <a:r>
                <a:rPr lang="en-US" sz="2800" kern="1200" dirty="0"/>
                <a:t>CLMP</a:t>
              </a:r>
              <a:r>
                <a:rPr lang="en-US" sz="2800" dirty="0"/>
                <a:t> </a:t>
              </a:r>
              <a:r>
                <a:rPr lang="en-US" sz="2800" kern="1200" dirty="0"/>
                <a:t>on website </a:t>
              </a:r>
              <a:r>
                <a:rPr lang="en-US" sz="2800" kern="1200" dirty="0" err="1"/>
                <a:t>bearlakeassoc.com</a:t>
              </a:r>
              <a:endParaRPr lang="en-US" sz="2800" kern="1200" dirty="0"/>
            </a:p>
          </p:txBody>
        </p:sp>
        <p:sp>
          <p:nvSpPr>
            <p:cNvPr id="16" name="Rectangle 15" descr="Open envelope">
              <a:extLst>
                <a:ext uri="{FF2B5EF4-FFF2-40B4-BE49-F238E27FC236}">
                  <a16:creationId xmlns:a16="http://schemas.microsoft.com/office/drawing/2014/main" id="{8DA785B4-06DB-38BF-7326-F7ABDAC68A77}"/>
                </a:ext>
              </a:extLst>
            </p:cNvPr>
            <p:cNvSpPr/>
            <p:nvPr/>
          </p:nvSpPr>
          <p:spPr>
            <a:xfrm>
              <a:off x="708072" y="4497859"/>
              <a:ext cx="456577" cy="456131"/>
            </a:xfrm>
            <a:prstGeom prst="rect">
              <a:avLst/>
            </a:prstGeom>
            <a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2600D32-2BE1-F7C5-D81E-EBF1DA8E03C5}"/>
                </a:ext>
              </a:extLst>
            </p:cNvPr>
            <p:cNvSpPr/>
            <p:nvPr/>
          </p:nvSpPr>
          <p:spPr>
            <a:xfrm>
              <a:off x="1433129" y="4176217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800" kern="1200" dirty="0"/>
                <a:t>Sign-up for automatic email notes</a:t>
              </a:r>
            </a:p>
          </p:txBody>
        </p:sp>
        <p:sp>
          <p:nvSpPr>
            <p:cNvPr id="18" name="Rounded Rectangle 17">
              <a:extLst>
                <a:ext uri="{FF2B5EF4-FFF2-40B4-BE49-F238E27FC236}">
                  <a16:creationId xmlns:a16="http://schemas.microsoft.com/office/drawing/2014/main" id="{CFD0D834-170B-5721-9C14-E5FA1568554B}"/>
                </a:ext>
              </a:extLst>
            </p:cNvPr>
            <p:cNvSpPr/>
            <p:nvPr/>
          </p:nvSpPr>
          <p:spPr>
            <a:xfrm>
              <a:off x="457200" y="5642790"/>
              <a:ext cx="8686800" cy="829329"/>
            </a:xfrm>
            <a:prstGeom prst="roundRect">
              <a:avLst>
                <a:gd name="adj" fmla="val 10000"/>
              </a:avLst>
            </a:prstGeom>
            <a:noFill/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89F024B-082B-DFE1-15D3-BDBB22B2135C}"/>
                </a:ext>
              </a:extLst>
            </p:cNvPr>
            <p:cNvSpPr/>
            <p:nvPr/>
          </p:nvSpPr>
          <p:spPr>
            <a:xfrm>
              <a:off x="1415521" y="5642790"/>
              <a:ext cx="7253671" cy="830140"/>
            </a:xfrm>
            <a:custGeom>
              <a:avLst/>
              <a:gdLst>
                <a:gd name="connsiteX0" fmla="*/ 0 w 7253671"/>
                <a:gd name="connsiteY0" fmla="*/ 0 h 830140"/>
                <a:gd name="connsiteX1" fmla="*/ 7253671 w 7253671"/>
                <a:gd name="connsiteY1" fmla="*/ 0 h 830140"/>
                <a:gd name="connsiteX2" fmla="*/ 7253671 w 7253671"/>
                <a:gd name="connsiteY2" fmla="*/ 830140 h 830140"/>
                <a:gd name="connsiteX3" fmla="*/ 0 w 7253671"/>
                <a:gd name="connsiteY3" fmla="*/ 830140 h 830140"/>
                <a:gd name="connsiteX4" fmla="*/ 0 w 7253671"/>
                <a:gd name="connsiteY4" fmla="*/ 0 h 8301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253671" h="830140">
                  <a:moveTo>
                    <a:pt x="0" y="0"/>
                  </a:moveTo>
                  <a:lnTo>
                    <a:pt x="7253671" y="0"/>
                  </a:lnTo>
                  <a:lnTo>
                    <a:pt x="7253671" y="830140"/>
                  </a:lnTo>
                  <a:lnTo>
                    <a:pt x="0" y="83014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7857" tIns="87857" rIns="87857" bIns="87857" numCol="1" spcCol="1270" anchor="ctr" anchorCtr="0">
              <a:noAutofit/>
            </a:bodyPr>
            <a:lstStyle/>
            <a:p>
              <a:pPr marL="0" lvl="0" indent="0" algn="l" defTabSz="12446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800" kern="1200" dirty="0"/>
            </a:p>
          </p:txBody>
        </p:sp>
      </p:grpSp>
      <p:sp>
        <p:nvSpPr>
          <p:cNvPr id="3" name="Freeform 2">
            <a:extLst>
              <a:ext uri="{FF2B5EF4-FFF2-40B4-BE49-F238E27FC236}">
                <a16:creationId xmlns:a16="http://schemas.microsoft.com/office/drawing/2014/main" id="{C23F6304-7775-D5CC-67B8-CC57E4B0C215}"/>
              </a:ext>
            </a:extLst>
          </p:cNvPr>
          <p:cNvSpPr/>
          <p:nvPr/>
        </p:nvSpPr>
        <p:spPr>
          <a:xfrm>
            <a:off x="1433129" y="5226909"/>
            <a:ext cx="7253671" cy="830140"/>
          </a:xfrm>
          <a:custGeom>
            <a:avLst/>
            <a:gdLst>
              <a:gd name="connsiteX0" fmla="*/ 0 w 7253671"/>
              <a:gd name="connsiteY0" fmla="*/ 0 h 830140"/>
              <a:gd name="connsiteX1" fmla="*/ 7253671 w 7253671"/>
              <a:gd name="connsiteY1" fmla="*/ 0 h 830140"/>
              <a:gd name="connsiteX2" fmla="*/ 7253671 w 7253671"/>
              <a:gd name="connsiteY2" fmla="*/ 830140 h 830140"/>
              <a:gd name="connsiteX3" fmla="*/ 0 w 7253671"/>
              <a:gd name="connsiteY3" fmla="*/ 830140 h 830140"/>
              <a:gd name="connsiteX4" fmla="*/ 0 w 7253671"/>
              <a:gd name="connsiteY4" fmla="*/ 0 h 830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53671" h="830140">
                <a:moveTo>
                  <a:pt x="0" y="0"/>
                </a:moveTo>
                <a:lnTo>
                  <a:pt x="7253671" y="0"/>
                </a:lnTo>
                <a:lnTo>
                  <a:pt x="7253671" y="830140"/>
                </a:lnTo>
                <a:lnTo>
                  <a:pt x="0" y="8301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7857" tIns="87857" rIns="87857" bIns="87857" numCol="1" spcCol="1270" anchor="ctr" anchorCtr="0">
            <a:noAutofit/>
          </a:bodyPr>
          <a:lstStyle/>
          <a:p>
            <a:pPr marL="0" lvl="0" indent="0" algn="l" defTabSz="1244600">
              <a:lnSpc>
                <a:spcPct val="10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800" kern="1200" dirty="0"/>
              <a:t>Check out the </a:t>
            </a:r>
            <a:r>
              <a:rPr lang="en-US" sz="2800" i="1" kern="1200" dirty="0"/>
              <a:t>Resources</a:t>
            </a:r>
            <a:r>
              <a:rPr lang="en-US" sz="2800" kern="1200" dirty="0"/>
              <a:t> and </a:t>
            </a:r>
            <a:r>
              <a:rPr lang="en-US" sz="2800" i="1" kern="1200" dirty="0"/>
              <a:t>Videos</a:t>
            </a:r>
            <a:r>
              <a:rPr lang="en-US" sz="2800" kern="1200" dirty="0"/>
              <a:t> tabs</a:t>
            </a:r>
          </a:p>
        </p:txBody>
      </p:sp>
      <p:sp>
        <p:nvSpPr>
          <p:cNvPr id="4" name="Rectangle 3" descr="Open envelope">
            <a:extLst>
              <a:ext uri="{FF2B5EF4-FFF2-40B4-BE49-F238E27FC236}">
                <a16:creationId xmlns:a16="http://schemas.microsoft.com/office/drawing/2014/main" id="{41B1EABA-5331-3D35-CD04-9A50B636B6CF}"/>
              </a:ext>
            </a:extLst>
          </p:cNvPr>
          <p:cNvSpPr/>
          <p:nvPr/>
        </p:nvSpPr>
        <p:spPr>
          <a:xfrm>
            <a:off x="755936" y="5413913"/>
            <a:ext cx="456577" cy="456131"/>
          </a:xfrm>
          <a:prstGeom prst="rect">
            <a:avLst/>
          </a:prstGeom>
          <a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wedg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bear in a canoe with two ducks&#10;&#10;AI-generated content may be incorrect.">
            <a:extLst>
              <a:ext uri="{FF2B5EF4-FFF2-40B4-BE49-F238E27FC236}">
                <a16:creationId xmlns:a16="http://schemas.microsoft.com/office/drawing/2014/main" id="{E517A763-2354-A5B5-E373-349772D2DE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718" y="228600"/>
            <a:ext cx="6644482" cy="6644482"/>
          </a:xfrm>
        </p:spPr>
      </p:pic>
    </p:spTree>
    <p:extLst>
      <p:ext uri="{BB962C8B-B14F-4D97-AF65-F5344CB8AC3E}">
        <p14:creationId xmlns:p14="http://schemas.microsoft.com/office/powerpoint/2010/main" val="3947394850"/>
      </p:ext>
    </p:extLst>
  </p:cSld>
  <p:clrMapOvr>
    <a:masterClrMapping/>
  </p:clrMapOvr>
  <p:transition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D05429-01CE-E582-3093-B436F10BE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95280-ADF9-20FC-D6F5-0DCF7EF3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4400" dirty="0">
                <a:ea typeface="ＭＳ Ｐゴシック" panose="020B0600070205080204" pitchFamily="34" charset="-128"/>
              </a:rPr>
              <a:t>Meeting Decorum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6D852-37FD-ABEE-3E2C-DD7E4B4544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/>
              <a:t>Robert Rules of Order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Raise your hand to speak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One speaker at a time for </a:t>
            </a:r>
            <a:r>
              <a:rPr lang="en-US" sz="3600"/>
              <a:t>2 minutes</a:t>
            </a:r>
            <a:endParaRPr lang="en-US" sz="3600" dirty="0"/>
          </a:p>
          <a:p>
            <a:pPr lvl="0">
              <a:lnSpc>
                <a:spcPct val="100000"/>
              </a:lnSpc>
            </a:pPr>
            <a:r>
              <a:rPr lang="en-US" sz="3600" dirty="0"/>
              <a:t>Motion, 2</a:t>
            </a:r>
            <a:r>
              <a:rPr lang="en-US" sz="3600" baseline="30000" dirty="0"/>
              <a:t>nd</a:t>
            </a:r>
            <a:r>
              <a:rPr lang="en-US" sz="3600" dirty="0"/>
              <a:t>, discussion, vote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Only owners whose property abuts the lake may vote – one vote per parcel</a:t>
            </a:r>
          </a:p>
          <a:p>
            <a:pPr lvl="0">
              <a:lnSpc>
                <a:spcPct val="100000"/>
              </a:lnSpc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17309288"/>
      </p:ext>
    </p:extLst>
  </p:cSld>
  <p:clrMapOvr>
    <a:masterClrMapping/>
  </p:clrMapOvr>
  <p:transition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A28B96-49D0-65CA-5494-0F668DB0C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63563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400" dirty="0">
                <a:ea typeface="+mj-ea"/>
                <a:cs typeface="+mj-cs"/>
              </a:rPr>
              <a:t>Agenda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EBDB51-587B-1D89-BE7F-A1679BC3B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90600"/>
            <a:ext cx="8382000" cy="5638799"/>
          </a:xfrm>
        </p:spPr>
        <p:txBody>
          <a:bodyPr/>
          <a:lstStyle/>
          <a:p>
            <a:pPr lvl="0"/>
            <a:r>
              <a:rPr lang="en-US" sz="1600" dirty="0"/>
              <a:t>Welcome &amp; Introductions</a:t>
            </a:r>
            <a:endParaRPr lang="en-US" sz="1400" dirty="0"/>
          </a:p>
          <a:p>
            <a:pPr lvl="0"/>
            <a:r>
              <a:rPr lang="en-US" sz="1600" dirty="0"/>
              <a:t>Board Attendance</a:t>
            </a:r>
            <a:endParaRPr lang="en-US" sz="1400" dirty="0"/>
          </a:p>
          <a:p>
            <a:pPr lvl="0"/>
            <a:r>
              <a:rPr lang="en-US" sz="1600" dirty="0"/>
              <a:t>Administrative</a:t>
            </a:r>
            <a:endParaRPr lang="en-US" sz="1400" dirty="0"/>
          </a:p>
          <a:p>
            <a:pPr lvl="1"/>
            <a:r>
              <a:rPr lang="en-US" sz="1400" dirty="0"/>
              <a:t>Agenda Review &amp; Approval</a:t>
            </a:r>
          </a:p>
          <a:p>
            <a:pPr lvl="1"/>
            <a:r>
              <a:rPr lang="en-US" sz="1400" dirty="0"/>
              <a:t>2024 Meeting Minutes Review &amp; Membership Voting</a:t>
            </a:r>
          </a:p>
          <a:p>
            <a:pPr lvl="1"/>
            <a:r>
              <a:rPr lang="en-US" sz="1400" dirty="0"/>
              <a:t>Treasurer’s Report Review &amp; Membership Voting</a:t>
            </a:r>
          </a:p>
          <a:p>
            <a:pPr lvl="1"/>
            <a:r>
              <a:rPr lang="en-US" sz="1400" dirty="0"/>
              <a:t>SAD Account Review</a:t>
            </a:r>
          </a:p>
          <a:p>
            <a:pPr lvl="1"/>
            <a:r>
              <a:rPr lang="en-US" sz="1400" dirty="0"/>
              <a:t>Board of Directors Terms &amp; Membership Voting</a:t>
            </a:r>
          </a:p>
          <a:p>
            <a:pPr lvl="0"/>
            <a:r>
              <a:rPr lang="en-US" sz="1600" dirty="0"/>
              <a:t>Health of Bear Lake </a:t>
            </a:r>
            <a:endParaRPr lang="en-US" sz="1400" dirty="0"/>
          </a:p>
          <a:p>
            <a:pPr lvl="1"/>
            <a:r>
              <a:rPr lang="en-US" sz="1400" dirty="0"/>
              <a:t>2024 PLM Survey Results &amp; Treatment</a:t>
            </a:r>
          </a:p>
          <a:p>
            <a:pPr lvl="1"/>
            <a:r>
              <a:rPr lang="en-US" sz="1400" dirty="0"/>
              <a:t>2024 CLMP Results</a:t>
            </a:r>
          </a:p>
          <a:p>
            <a:pPr lvl="0"/>
            <a:r>
              <a:rPr lang="en-US" sz="1600" dirty="0"/>
              <a:t>Related Lake Information</a:t>
            </a:r>
            <a:endParaRPr lang="en-US" sz="1400" dirty="0"/>
          </a:p>
          <a:p>
            <a:pPr lvl="1"/>
            <a:r>
              <a:rPr lang="en-US" sz="1400" dirty="0"/>
              <a:t>Invasive species</a:t>
            </a:r>
          </a:p>
          <a:p>
            <a:pPr lvl="1"/>
            <a:r>
              <a:rPr lang="en-US" sz="1400" dirty="0"/>
              <a:t>Water Levels</a:t>
            </a:r>
          </a:p>
          <a:p>
            <a:pPr lvl="1"/>
            <a:r>
              <a:rPr lang="en-US" sz="1400" dirty="0"/>
              <a:t>Fish Stocking </a:t>
            </a:r>
          </a:p>
          <a:p>
            <a:pPr lvl="1"/>
            <a:r>
              <a:rPr lang="en-US" sz="1400" dirty="0"/>
              <a:t>Informational Videos</a:t>
            </a:r>
          </a:p>
          <a:p>
            <a:pPr lvl="0"/>
            <a:r>
              <a:rPr lang="en-US" sz="1600" dirty="0"/>
              <a:t>Loon Report – Mary, Our Loon Ranger</a:t>
            </a:r>
            <a:endParaRPr lang="en-US" sz="1400" dirty="0"/>
          </a:p>
          <a:p>
            <a:pPr lvl="0"/>
            <a:r>
              <a:rPr lang="en-US" sz="1600" dirty="0"/>
              <a:t>Eleanor Bay Dredging – Membership Discussion</a:t>
            </a:r>
            <a:endParaRPr lang="en-US" sz="1400" dirty="0"/>
          </a:p>
          <a:p>
            <a:pPr lvl="0"/>
            <a:r>
              <a:rPr lang="en-US" sz="1600" dirty="0"/>
              <a:t>What You Can Do </a:t>
            </a:r>
            <a:endParaRPr lang="en-US" sz="1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1193C-1FEE-8B6A-8559-C4C3A7F9DF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0375F-BA62-E0B0-7E07-423E8B927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Treasurer's Report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280A1-418B-B89C-EA4C-CA13035954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9530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/>
              <a:t>$2,339.28 beginning balance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    + $25.00 (donation) 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    - ($59.86) (expenses *) 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$2304.42 ending balance</a:t>
            </a:r>
          </a:p>
          <a:p>
            <a:pPr lvl="0">
              <a:lnSpc>
                <a:spcPct val="100000"/>
              </a:lnSpc>
            </a:pPr>
            <a:endParaRPr lang="en-US" sz="2000" dirty="0"/>
          </a:p>
          <a:p>
            <a:pPr lvl="0">
              <a:lnSpc>
                <a:spcPct val="100000"/>
              </a:lnSpc>
            </a:pPr>
            <a:r>
              <a:rPr lang="en-US" sz="3600" dirty="0"/>
              <a:t>* stamps &amp; copies</a:t>
            </a:r>
          </a:p>
        </p:txBody>
      </p:sp>
    </p:spTree>
    <p:extLst>
      <p:ext uri="{BB962C8B-B14F-4D97-AF65-F5344CB8AC3E}">
        <p14:creationId xmlns:p14="http://schemas.microsoft.com/office/powerpoint/2010/main" val="2076283585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AE99D-902A-E9EA-A003-0CB1ECE857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sz="4400" dirty="0">
                <a:ea typeface="ＭＳ Ｐゴシック" panose="020B0600070205080204" pitchFamily="34" charset="-128"/>
              </a:rPr>
              <a:t>Special Assessment District Account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A0F83-5FB4-B86C-689D-D84DBD061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2800" dirty="0"/>
              <a:t>PLM estimated expenses PLUS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Estimates administrative expenses MINUS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Last year’s balance DIVIDED BY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157 parcels EQUALS </a:t>
            </a:r>
          </a:p>
          <a:p>
            <a:pPr lvl="0">
              <a:lnSpc>
                <a:spcPct val="100000"/>
              </a:lnSpc>
            </a:pPr>
            <a:r>
              <a:rPr lang="en-US" sz="3200" b="1" dirty="0"/>
              <a:t>$29 </a:t>
            </a:r>
            <a:r>
              <a:rPr lang="en-US" sz="2800" dirty="0"/>
              <a:t>2025 SAD fee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Lake treatment expenses average about $4,500 per year (13 years)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Administrative expenses average about $1,400 per year (8 years)</a:t>
            </a:r>
          </a:p>
          <a:p>
            <a:pPr lvl="0">
              <a:lnSpc>
                <a:spcPct val="100000"/>
              </a:lnSpc>
            </a:pPr>
            <a:r>
              <a:rPr lang="en-US" sz="2800" dirty="0"/>
              <a:t>Current balance – $8175.72</a:t>
            </a:r>
          </a:p>
          <a:p>
            <a:pPr marL="0" indent="0">
              <a:buNone/>
            </a:pPr>
            <a:endParaRPr lang="en-US" sz="4400" dirty="0">
              <a:solidFill>
                <a:schemeClr val="tx2"/>
              </a:solidFill>
              <a:latin typeface="+mj-lt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89079784"/>
      </p:ext>
    </p:extLst>
  </p:cSld>
  <p:clrMapOvr>
    <a:masterClrMapping/>
  </p:clrMapOvr>
  <p:transition>
    <p:wedg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D3508C-6D57-2466-67ED-3B504A81E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78650-FEAA-AEEB-318B-9FAD29500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68580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Board of Directors Terms &amp; Voting</a:t>
            </a:r>
            <a:endParaRPr lang="en-US" sz="4400" dirty="0">
              <a:ea typeface="ＭＳ Ｐゴシック" panose="020B0600070205080204" pitchFamily="34" charset="-128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AE273-BA38-3ACA-9CDE-E140BA3B32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3124200"/>
          </a:xfrm>
        </p:spPr>
        <p:txBody>
          <a:bodyPr/>
          <a:lstStyle/>
          <a:p>
            <a:pPr lvl="0">
              <a:lnSpc>
                <a:spcPct val="100000"/>
              </a:lnSpc>
            </a:pPr>
            <a:r>
              <a:rPr lang="en-US" sz="3600" dirty="0"/>
              <a:t>Cheryl &amp; John’s 3-year term is completed.</a:t>
            </a:r>
          </a:p>
          <a:p>
            <a:pPr lvl="0">
              <a:lnSpc>
                <a:spcPct val="100000"/>
              </a:lnSpc>
            </a:pPr>
            <a:r>
              <a:rPr lang="en-US" sz="3600" dirty="0"/>
              <a:t>Approval of new directors requires a 2/3 majority vote from active members attending this meeting.</a:t>
            </a:r>
          </a:p>
        </p:txBody>
      </p:sp>
    </p:spTree>
    <p:extLst>
      <p:ext uri="{BB962C8B-B14F-4D97-AF65-F5344CB8AC3E}">
        <p14:creationId xmlns:p14="http://schemas.microsoft.com/office/powerpoint/2010/main" val="3270977135"/>
      </p:ext>
    </p:extLst>
  </p:cSld>
  <p:clrMapOvr>
    <a:masterClrMapping/>
  </p:clrMapOvr>
  <p:transition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>
            <a:extLst>
              <a:ext uri="{FF2B5EF4-FFF2-40B4-BE49-F238E27FC236}">
                <a16:creationId xmlns:a16="http://schemas.microsoft.com/office/drawing/2014/main" id="{36DA7541-F92A-04DB-9734-58C7619A9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pPr eaLnBrk="1" hangingPunct="1"/>
            <a:r>
              <a:rPr lang="en-US" altLang="en-US" sz="4400" dirty="0">
                <a:ea typeface="ＭＳ Ｐゴシック" panose="020B0600070205080204" pitchFamily="34" charset="-128"/>
              </a:rPr>
              <a:t>2024 PLM Survey Notes</a:t>
            </a:r>
          </a:p>
        </p:txBody>
      </p:sp>
      <p:sp>
        <p:nvSpPr>
          <p:cNvPr id="21506" name="Content Placeholder 2">
            <a:extLst>
              <a:ext uri="{FF2B5EF4-FFF2-40B4-BE49-F238E27FC236}">
                <a16:creationId xmlns:a16="http://schemas.microsoft.com/office/drawing/2014/main" id="{7D331F72-DBDA-E38A-68FF-5EB3443A28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sz="2800" dirty="0">
                <a:solidFill>
                  <a:srgbClr val="071E3A"/>
                </a:solidFill>
                <a:effectLst/>
                <a:latin typeface="Trebuchet MS" panose="020B0703020202090204" pitchFamily="34" charset="0"/>
              </a:rPr>
              <a:t>Bear Lake has a minor infestation of the nonnative, invasive plant, Eurasian water-milfoil (EWM). This species can crowd out native plant communities and negatively impact the ecological health of the lake, as well as recreational uses and aesthetical values of the waterbody.</a:t>
            </a:r>
          </a:p>
          <a:p>
            <a:r>
              <a:rPr lang="en-US" sz="2800" dirty="0">
                <a:solidFill>
                  <a:srgbClr val="071E3A"/>
                </a:solidFill>
                <a:latin typeface="Trebuchet MS" panose="020B0703020202090204" pitchFamily="34" charset="0"/>
              </a:rPr>
              <a:t>Native and non-native milfoils can hybridize causing populations that require increased application rates and more aggressive treatment protocols.</a:t>
            </a:r>
          </a:p>
        </p:txBody>
      </p:sp>
    </p:spTree>
  </p:cSld>
  <p:clrMapOvr>
    <a:masterClrMapping/>
  </p:clrMapOvr>
  <p:transition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EB931-320E-85E8-8A52-06E0C1538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666750"/>
          </a:xfrm>
        </p:spPr>
        <p:txBody>
          <a:bodyPr/>
          <a:lstStyle/>
          <a:p>
            <a:r>
              <a:rPr lang="en-US" altLang="en-US" sz="4400" dirty="0">
                <a:ea typeface="ＭＳ Ｐゴシック" panose="020B0600070205080204" pitchFamily="34" charset="-128"/>
              </a:rPr>
              <a:t>2024 PLM Survey Notes</a:t>
            </a:r>
            <a:endParaRPr lang="en-US" sz="4400" dirty="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8C934AB5-581F-793C-624C-E46C3663E56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151" y="1560742"/>
            <a:ext cx="7663249" cy="5065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3948964"/>
      </p:ext>
    </p:extLst>
  </p:cSld>
  <p:clrMapOvr>
    <a:masterClrMapping/>
  </p:clrMapOvr>
  <p:transition>
    <p:wedg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93964</TotalTime>
  <Words>740</Words>
  <Application>Microsoft Macintosh PowerPoint</Application>
  <PresentationFormat>On-screen Show (4:3)</PresentationFormat>
  <Paragraphs>132</Paragraphs>
  <Slides>25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ＭＳ Ｐゴシック</vt:lpstr>
      <vt:lpstr>Arial</vt:lpstr>
      <vt:lpstr>ArialMT</vt:lpstr>
      <vt:lpstr>Calibri</vt:lpstr>
      <vt:lpstr>Constantia</vt:lpstr>
      <vt:lpstr>Courier New</vt:lpstr>
      <vt:lpstr>Trebuchet MS</vt:lpstr>
      <vt:lpstr>Wingdings 2</vt:lpstr>
      <vt:lpstr>Flow</vt:lpstr>
      <vt:lpstr>16th Annual Meeting Bear Lake Association May 25, 2025,  4:00 PM</vt:lpstr>
      <vt:lpstr>PowerPoint Presentation</vt:lpstr>
      <vt:lpstr>Meeting Decorum</vt:lpstr>
      <vt:lpstr>Agenda</vt:lpstr>
      <vt:lpstr>Treasurer's Report</vt:lpstr>
      <vt:lpstr>Special Assessment District Account</vt:lpstr>
      <vt:lpstr>Board of Directors Terms &amp; Voting</vt:lpstr>
      <vt:lpstr>2024 PLM Survey Notes</vt:lpstr>
      <vt:lpstr>2024 PLM Survey Notes</vt:lpstr>
      <vt:lpstr>2024 PLM Survey Results</vt:lpstr>
      <vt:lpstr>2024 CLMP Secchi (Clarity) Readings</vt:lpstr>
      <vt:lpstr>2024 CMLP Results – TSI Numerical Scale Indicating Nutrient Enrichment</vt:lpstr>
      <vt:lpstr>2024 CMLP Results – TSI Numerical Scale Indicating Nutrient Enrichment</vt:lpstr>
      <vt:lpstr>2024 CLMP Results</vt:lpstr>
      <vt:lpstr>Eurasian Water Milfoil</vt:lpstr>
      <vt:lpstr>Purple Loosestrife</vt:lpstr>
      <vt:lpstr>Phragmites</vt:lpstr>
      <vt:lpstr>Lake Water Levels – Historical</vt:lpstr>
      <vt:lpstr>Fish  Stockings</vt:lpstr>
      <vt:lpstr>Informational Videos</vt:lpstr>
      <vt:lpstr>Loon Report – Mary, The Loon Ranger</vt:lpstr>
      <vt:lpstr>Eleanor Bay Dredging</vt:lpstr>
      <vt:lpstr>What You Can Do</vt:lpstr>
      <vt:lpstr>Adjourn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 Annual Meeting</dc:title>
  <dc:creator>Sam Rahaim</dc:creator>
  <cp:lastModifiedBy>Lisa Douglass</cp:lastModifiedBy>
  <cp:revision>590</cp:revision>
  <cp:lastPrinted>2024-05-05T15:11:34Z</cp:lastPrinted>
  <dcterms:created xsi:type="dcterms:W3CDTF">2014-05-13T21:57:39Z</dcterms:created>
  <dcterms:modified xsi:type="dcterms:W3CDTF">2025-05-25T11:57:37Z</dcterms:modified>
</cp:coreProperties>
</file>