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75" r:id="rId3"/>
    <p:sldId id="377" r:id="rId4"/>
    <p:sldId id="374" r:id="rId5"/>
    <p:sldId id="257" r:id="rId6"/>
    <p:sldId id="376" r:id="rId7"/>
    <p:sldId id="367" r:id="rId8"/>
    <p:sldId id="379" r:id="rId9"/>
    <p:sldId id="366" r:id="rId10"/>
    <p:sldId id="368" r:id="rId11"/>
    <p:sldId id="381" r:id="rId12"/>
    <p:sldId id="344" r:id="rId13"/>
    <p:sldId id="357" r:id="rId14"/>
    <p:sldId id="369" r:id="rId15"/>
    <p:sldId id="349" r:id="rId16"/>
    <p:sldId id="354" r:id="rId17"/>
    <p:sldId id="359" r:id="rId18"/>
    <p:sldId id="353" r:id="rId19"/>
    <p:sldId id="345" r:id="rId20"/>
    <p:sldId id="347" r:id="rId21"/>
    <p:sldId id="346" r:id="rId22"/>
    <p:sldId id="373" r:id="rId23"/>
    <p:sldId id="265" r:id="rId24"/>
    <p:sldId id="370" r:id="rId25"/>
    <p:sldId id="269" r:id="rId26"/>
    <p:sldId id="372" r:id="rId27"/>
    <p:sldId id="314" r:id="rId28"/>
    <p:sldId id="272" r:id="rId29"/>
  </p:sldIdLst>
  <p:sldSz cx="9144000" cy="6858000" type="screen4x3"/>
  <p:notesSz cx="6858000" cy="9312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dier, Sophie" initials="D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870"/>
  </p:normalViewPr>
  <p:slideViewPr>
    <p:cSldViewPr>
      <p:cViewPr varScale="1">
        <p:scale>
          <a:sx n="93" d="100"/>
          <a:sy n="93" d="100"/>
        </p:scale>
        <p:origin x="200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E18485-41C0-E1A6-94CA-13FE36123F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A825B-724D-A7DE-E25F-1BEEBC0BAF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7AD961-E224-514A-9A92-890304429D2D}" type="datetimeFigureOut">
              <a:rPr lang="en-US" altLang="en-US"/>
              <a:pPr>
                <a:defRPr/>
              </a:pPr>
              <a:t>5/23/26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D49DC-E5E4-A78D-F0E7-B7EEF4B38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5A05B-E497-DC85-1E66-A6EA86B66C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6883A0-CB71-0144-9409-35E92E846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0390DF-E8F8-E5A3-1EC8-CF40D125AA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85D02-8785-B8B2-CA16-D46A7F74749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406F3E7-9FE1-0643-89E9-840E97A6904A}" type="datetimeFigureOut">
              <a:rPr lang="en-US" altLang="en-US"/>
              <a:pPr>
                <a:defRPr/>
              </a:pPr>
              <a:t>5/23/26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0030947-F00A-D1F7-10DE-29150792E4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CE2DC2-D0C3-F895-2AC0-5175A4F83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87539-CE71-F59E-AB90-894C7D8DB8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1B9B8-15C3-A351-6FBC-5A8F76109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3DE3D3-A547-FE41-9049-4F2DFE8D9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035ACFF7-67FC-5CB6-A5C9-DC5E7575FD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0E7D5A3B-8878-0F6A-3BD0-C11DC9B02E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Welcome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Thank you for attending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 hope everyone and their families are healthy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Introduce officers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Thank barb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E1530600-93E2-0A69-C127-5FD06A024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801883-2AA8-9B43-87E3-45BB5591D74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A560544C-F69D-1250-D867-EE9C190720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C1670E60-7196-2109-6349-B02E1DF8AD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630A3862-4977-5257-1470-6F4335E13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53D635-6C0C-D24F-BF17-7B832792A5A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6DC07-30D3-2A5B-D529-AFDDB8864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BE607759-229F-CEE1-E0BA-F1C400123A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5CE3A938-E147-8CC1-4852-2FBCFEF2F3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FF413778-A9A8-0D77-1001-0D1DC5CC2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53D635-6C0C-D24F-BF17-7B832792A5A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69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27453EC8-423A-1BA4-F81C-1C753DC4CF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3EC94C5C-EEFD-9908-D08A-4BC0F57A2C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88E08174-1A73-504F-74BC-42C9C258D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F3DE85-CA39-E94F-8726-91391866D574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A462FC4F-353B-83A0-3EC2-62BDFF6661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82345DB5-1EFB-9C89-F439-DC36143D09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3AD0130-9601-D13A-D432-C9843939E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71E7F9-4E5A-6B42-935F-001596017B39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FC9C83A-036A-3F5C-3F79-D629688C96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EA23D540-303B-7DD5-6537-69864EE81A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8A99EFB2-9C45-AA12-D0F1-7BBB34535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EB4311-E3C1-0A4B-A6E5-82EE4AF004B7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C633D85E-7CA6-A220-3DF9-BCE7CF33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62B2ADC-8010-B64E-8311-5F8D8A273B37}" type="datetimeFigureOut">
              <a:rPr lang="en-US" altLang="en-US"/>
              <a:pPr>
                <a:defRPr/>
              </a:pPr>
              <a:t>5/23/26</a:t>
            </a:fld>
            <a:endParaRPr lang="en-US" alt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B2A3D035-3AEA-FE78-02BB-024F11DC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DD9DDE93-EAB5-80FB-7358-25493A5E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91031FB-80C6-6B4D-8D6F-5DA0B5F47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099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F62427B-C993-1D54-590F-3871EB48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FDEA5-D638-8D4C-8AC3-28A19F2F65F9}" type="datetimeFigureOut">
              <a:rPr lang="en-US" altLang="en-US"/>
              <a:pPr>
                <a:defRPr/>
              </a:pPr>
              <a:t>5/23/26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A4E162C-F674-602D-0288-F08E9364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8A18AD9-D41B-99C0-C90D-1265D7E7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E867-02D7-0F45-A13F-98B95116A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938328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C54C978-8F62-2737-FB1C-68DC783C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5E32-C216-FD4E-9567-499442F60BF5}" type="datetimeFigureOut">
              <a:rPr lang="en-US" altLang="en-US"/>
              <a:pPr>
                <a:defRPr/>
              </a:pPr>
              <a:t>5/23/26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8DBE3A8-1CB7-B548-04D3-C5389A86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C1E2F6B-DA32-E103-5E2F-AEFE3D42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AFD2-D3E1-E24F-8CF4-FCF38571B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01841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84DCFB3-ECCA-D858-4EFA-39B3700D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BA46E-B7A8-5B49-98F4-893D823449AB}" type="datetimeFigureOut">
              <a:rPr lang="en-US" altLang="en-US"/>
              <a:pPr>
                <a:defRPr/>
              </a:pPr>
              <a:t>5/23/26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A8CA1AD-3600-401C-4E2C-8D961B53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38FE7DF-E4AB-7D52-B85F-DC556BC66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5784-EBEF-2044-A9B7-3DA6D9F8F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705231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A070F-3EBF-CEFD-447B-0D4D4550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33637C-F4D3-744C-98B4-64BC16CC270A}" type="datetimeFigureOut">
              <a:rPr lang="en-US" altLang="en-US"/>
              <a:pPr>
                <a:defRPr/>
              </a:pPr>
              <a:t>5/23/26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44803-1953-0A78-05D2-2B0C4E9E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4AC73-1575-9536-32EA-E29901E9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B48CE62-BBA0-224A-9037-229C90D72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448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045E148A-033A-E58B-8617-87AEEE70F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7B1E-F26C-9445-A75F-C18171CCD3B4}" type="datetimeFigureOut">
              <a:rPr lang="en-US" altLang="en-US"/>
              <a:pPr>
                <a:defRPr/>
              </a:pPr>
              <a:t>5/23/26</a:t>
            </a:fld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D28966DE-02B0-31E6-0E1F-C39615003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FB97AF46-57F0-DF05-BAAB-C0FC4C85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E30BB-2E34-F24F-AB4E-E0953F1EF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111451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EDFE3B9B-F026-6FF9-0C17-93E8C032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104F-EF1A-5448-80BF-1AE55EEB85DE}" type="datetimeFigureOut">
              <a:rPr lang="en-US" altLang="en-US"/>
              <a:pPr>
                <a:defRPr/>
              </a:pPr>
              <a:t>5/23/26</a:t>
            </a:fld>
            <a:endParaRPr lang="en-US" alt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2CAB3033-EC82-34A9-7973-5BD0CDC3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E15AD0E9-82C1-0C41-04FD-A1916AD8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35A1-D338-4D4A-BDDA-F0559A14A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830695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F4B7866A-2696-24B0-C21D-85607D15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3CE1-8A0E-EB40-84DA-688DD9D25044}" type="datetimeFigureOut">
              <a:rPr lang="en-US" altLang="en-US"/>
              <a:pPr>
                <a:defRPr/>
              </a:pPr>
              <a:t>5/23/26</a:t>
            </a:fld>
            <a:endParaRPr lang="en-US" alt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F2B2F2F7-2056-AB2D-6043-4A1D2801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B9DA6D55-36E8-BE11-B4E1-4A4A5BBD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386AF-324C-B946-9D49-4EA1C2C01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542447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D13BC1C8-929D-70E5-258A-5AEAAD04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1913-6141-5C4C-8FC4-EDEA6900EFEA}" type="datetimeFigureOut">
              <a:rPr lang="en-US" altLang="en-US"/>
              <a:pPr>
                <a:defRPr/>
              </a:pPr>
              <a:t>5/23/26</a:t>
            </a:fld>
            <a:endParaRPr lang="en-US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14AF4CE7-9465-CB78-CED2-7D8A6CBC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E540755C-7724-67BE-BCB7-0F40E8BD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A35D-D228-3646-9C2F-B3815D1251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924934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1B66C7EF-CAB7-003F-F4C7-E262FA5F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9D9D6-6BE4-7048-84D2-C996E1BBD89B}" type="datetimeFigureOut">
              <a:rPr lang="en-US" altLang="en-US"/>
              <a:pPr>
                <a:defRPr/>
              </a:pPr>
              <a:t>5/23/26</a:t>
            </a:fld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CAAD1C80-9F8F-8612-F859-40B453B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C428355F-7B59-35F1-B48B-6300C5D3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E988-EE15-0146-9D9F-AB4C536B9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26686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7E2F41C1-038F-7DBE-FA0B-72FCB0308812}"/>
              </a:ext>
            </a:extLst>
          </p:cNvPr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7011760-A0E7-9A93-1CAF-59DE146EEC67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9BAE3F9-FD7C-0EE5-543E-6B1F852B64D3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792D2EA-6BFA-E1FB-BE27-F89F705B3E62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E811071-7E1F-A9E5-38A1-EAA1A40E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C2FAA-9F2F-F746-AF0A-ADF217E3589C}" type="datetimeFigureOut">
              <a:rPr lang="en-US" altLang="en-US"/>
              <a:pPr>
                <a:defRPr/>
              </a:pPr>
              <a:t>5/23/26</a:t>
            </a:fld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59B78EB-DED2-71DE-DB00-69073369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49AAE94-6927-5F30-D913-681F02F1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D6EE-D509-274E-AAD0-89F865806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081471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A1ACD5D1-B2E8-3556-0CE6-D41E8F4655BC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570F0AC-6274-8E7D-ACAD-0465D2A7266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3B1FADC0-4974-62C9-739C-810B8166F2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87B25A26-FA5B-7112-361C-ED93DDB74D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D5C9CB8-BC1B-4EFF-A52C-D5576EF18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215B29A3-C527-AB4D-A003-3AA9A44ED2A6}" type="datetimeFigureOut">
              <a:rPr lang="en-US" altLang="en-US"/>
              <a:pPr>
                <a:defRPr/>
              </a:pPr>
              <a:t>5/23/26</a:t>
            </a:fld>
            <a:endParaRPr lang="en-US" alt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97AB34B-E3FF-8227-3D88-90C52744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E3CD394-1DA0-46DB-4DBE-F35FEC5EB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E83FCB85-5927-2645-8ACB-6E70A34C9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4970E36E-0E04-4CCD-76DA-E3D6EDB75AD3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C50DF46-55BA-426A-7377-72BF2710E1B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4DD9A34-65BB-F3E7-C766-9632B39AF93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1" r:id="rId1"/>
    <p:sldLayoutId id="2147485033" r:id="rId2"/>
    <p:sldLayoutId id="2147485042" r:id="rId3"/>
    <p:sldLayoutId id="2147485034" r:id="rId4"/>
    <p:sldLayoutId id="2147485035" r:id="rId5"/>
    <p:sldLayoutId id="2147485036" r:id="rId6"/>
    <p:sldLayoutId id="2147485037" r:id="rId7"/>
    <p:sldLayoutId id="2147485038" r:id="rId8"/>
    <p:sldLayoutId id="2147485043" r:id="rId9"/>
    <p:sldLayoutId id="2147485039" r:id="rId10"/>
    <p:sldLayoutId id="2147485040" r:id="rId11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hyperlink" Target="mailto:bearlakekalkaska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5AE8E2-68C4-DB9D-B1C4-AEF3CF272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209800"/>
            <a:ext cx="8153400" cy="2667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</a:rPr>
              <a:t>17</a:t>
            </a:r>
            <a:r>
              <a:rPr lang="en-US" baseline="30000" dirty="0">
                <a:solidFill>
                  <a:schemeClr val="accent2"/>
                </a:solidFill>
              </a:rPr>
              <a:t>th</a:t>
            </a:r>
            <a:r>
              <a:rPr lang="en-US" dirty="0">
                <a:solidFill>
                  <a:schemeClr val="accent2"/>
                </a:solidFill>
              </a:rPr>
              <a:t> Annual Meeting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Bear Lake Association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May 24, 2026,  4:00 PM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3508C-6D57-2466-67ED-3B504A81E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8650-FEAA-AEEB-318B-9FAD2950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Board of Directors Terms &amp; Voting</a:t>
            </a:r>
            <a:endParaRPr lang="en-US" sz="4400" dirty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AE273-BA38-3ACA-9CDE-E140BA3B3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124200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3600" dirty="0"/>
              <a:t>Jeff’s 3-year term is completed.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3600" dirty="0"/>
              <a:t>Approval of new directors requires a 2/3 majority vote from active members attending this meeting.</a:t>
            </a:r>
          </a:p>
        </p:txBody>
      </p:sp>
    </p:spTree>
    <p:extLst>
      <p:ext uri="{BB962C8B-B14F-4D97-AF65-F5344CB8AC3E}">
        <p14:creationId xmlns:p14="http://schemas.microsoft.com/office/powerpoint/2010/main" val="3270977135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E8E2C-4C54-4452-29E6-011A86099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37610-4581-8049-2E9F-DAC23E1D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By-Laws Review</a:t>
            </a:r>
            <a:endParaRPr lang="en-US" sz="4400" dirty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4C72C-87C2-B9BB-EDB0-BE4140975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124200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3600" dirty="0"/>
              <a:t>Board member resignations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3600" dirty="0"/>
              <a:t>By-Laws amendments approval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3600" dirty="0"/>
              <a:t>Proxy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3600" dirty="0"/>
              <a:t>Members vs land area SAD approval </a:t>
            </a:r>
          </a:p>
        </p:txBody>
      </p:sp>
    </p:spTree>
    <p:extLst>
      <p:ext uri="{BB962C8B-B14F-4D97-AF65-F5344CB8AC3E}">
        <p14:creationId xmlns:p14="http://schemas.microsoft.com/office/powerpoint/2010/main" val="2359431737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6DA7541-F92A-04DB-9734-58C7619A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ea typeface="ＭＳ Ｐゴシック" panose="020B0600070205080204" pitchFamily="34" charset="-128"/>
              </a:rPr>
              <a:t>2025 PLM Survey Results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7D331F72-DBDA-E38A-68FF-5EB3443A2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8768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Bear Lake has a minor infestation of the nonnative, invasive plant, Eurasian watermilfoil (EWM) and Phragmites. </a:t>
            </a:r>
          </a:p>
          <a:p>
            <a:pPr>
              <a:buClr>
                <a:schemeClr val="accent1"/>
              </a:buClr>
            </a:pPr>
            <a:r>
              <a:rPr lang="en-US" dirty="0"/>
              <a:t>We have been seeing more mixed beds of Native Milfoil with EWM, during the 2025 season.  We will be targeting these beds to reduce the risk of hybridization.</a:t>
            </a:r>
          </a:p>
          <a:p>
            <a:pPr>
              <a:buClr>
                <a:schemeClr val="accent1"/>
              </a:buClr>
            </a:pPr>
            <a:r>
              <a:rPr lang="en-US" dirty="0"/>
              <a:t>Phragmites has been found in a few areas on the lake, primarily on the west side of the lake.</a:t>
            </a:r>
          </a:p>
          <a:p>
            <a:pPr>
              <a:buClr>
                <a:schemeClr val="accent1"/>
              </a:buClr>
            </a:pPr>
            <a:r>
              <a:rPr lang="en-US" dirty="0"/>
              <a:t>Continued monitoring and herbicide treatment, when necessary, is recommended to maintain the pristine condition of Bear Lake.</a:t>
            </a: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B931-320E-85E8-8A52-06E0C153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2025 PLM Survey Results</a:t>
            </a:r>
            <a:endParaRPr lang="en-US" sz="44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C934AB5-581F-793C-624C-E46C3663E5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1" y="1560742"/>
            <a:ext cx="7663249" cy="50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948964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0A9AF-3765-06F0-2360-592AF57B8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5CC1-0BE3-0D31-9DC5-BB1CBAFA9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2025 PLM Survey Results</a:t>
            </a:r>
            <a:endParaRPr lang="en-US" sz="4400" dirty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16527-B781-A159-CF92-7FC45190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8" y="1981200"/>
            <a:ext cx="8229600" cy="45720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sz="3600" dirty="0"/>
              <a:t>In 2025, 5.0 acres of EWM @ ~$5800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3600" dirty="0"/>
              <a:t>In 2024, 2.5 acres of EWM @ ~$2400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3600" dirty="0"/>
              <a:t>In 2023, 4.5 acres of EWM @ ~$4000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3600" dirty="0"/>
              <a:t>In 2022, 0.75 acres of EWM @ ~$2100</a:t>
            </a:r>
          </a:p>
        </p:txBody>
      </p:sp>
    </p:spTree>
    <p:extLst>
      <p:ext uri="{BB962C8B-B14F-4D97-AF65-F5344CB8AC3E}">
        <p14:creationId xmlns:p14="http://schemas.microsoft.com/office/powerpoint/2010/main" val="3789924934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47E7784-E8A3-AC6B-E79E-F0FB73B4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2025 CLMP Secchi (Clarity) Readings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9A804-B4CB-BB6B-1095-F903276BA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5" y="1615950"/>
            <a:ext cx="8786149" cy="508965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E6C9862-C422-3673-82D5-C544B7CB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93775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2025 CMLP Results – TSI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3200" dirty="0">
                <a:ea typeface="ＭＳ Ｐゴシック" panose="020B0600070205080204" pitchFamily="34" charset="-128"/>
              </a:rPr>
              <a:t>Numerical Scale Indicating Nutrient Enrichment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3999E4-E8A6-86B5-C9E3-7CE3EE535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364659"/>
              </p:ext>
            </p:extLst>
          </p:nvPr>
        </p:nvGraphicFramePr>
        <p:xfrm>
          <a:off x="603250" y="4705350"/>
          <a:ext cx="4918076" cy="1828800"/>
        </p:xfrm>
        <a:graphic>
          <a:graphicData uri="http://schemas.openxmlformats.org/drawingml/2006/table">
            <a:tbl>
              <a:tblPr/>
              <a:tblGrid>
                <a:gridCol w="245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Arial" panose="020B0604020202020204" pitchFamily="34" charset="0"/>
                        </a:rPr>
                        <a:t>TSI for Bear Lake in 2025</a:t>
                      </a:r>
                      <a:endParaRPr lang="en-US" sz="4000" dirty="0">
                        <a:effectLst/>
                      </a:endParaRPr>
                    </a:p>
                  </a:txBody>
                  <a:tcPr marL="91416" marR="91416" anchor="ctr">
                    <a:lnL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Arial" panose="020B0604020202020204" pitchFamily="34" charset="0"/>
                        </a:rPr>
                        <a:t>Average </a:t>
                      </a:r>
                      <a:endParaRPr lang="en-US" sz="4000">
                        <a:effectLst/>
                      </a:endParaRPr>
                    </a:p>
                  </a:txBody>
                  <a:tcPr marL="91416" marR="91416" anchor="ctr">
                    <a:lnL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MT"/>
                        </a:rPr>
                        <a:t>30</a:t>
                      </a:r>
                      <a:endParaRPr lang="en-US" sz="4000" dirty="0">
                        <a:effectLst/>
                      </a:endParaRPr>
                    </a:p>
                  </a:txBody>
                  <a:tcPr marL="91416" marR="91416" anchor="ctr">
                    <a:lnL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ArialMT"/>
                        </a:rPr>
                        <a:t>Secchi Disk </a:t>
                      </a:r>
                      <a:endParaRPr lang="en-US" sz="4000">
                        <a:effectLst/>
                      </a:endParaRPr>
                    </a:p>
                  </a:txBody>
                  <a:tcPr marL="91416" marR="91416" anchor="ctr">
                    <a:lnL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MT"/>
                        </a:rPr>
                        <a:t>27</a:t>
                      </a:r>
                      <a:endParaRPr lang="en-US" sz="4000" dirty="0">
                        <a:effectLst/>
                      </a:endParaRPr>
                    </a:p>
                  </a:txBody>
                  <a:tcPr marL="91416" marR="91416" anchor="ctr">
                    <a:lnL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ArialMT"/>
                        </a:rPr>
                        <a:t>Summer TP </a:t>
                      </a:r>
                      <a:endParaRPr lang="en-US" sz="4000">
                        <a:effectLst/>
                      </a:endParaRPr>
                    </a:p>
                  </a:txBody>
                  <a:tcPr marL="91416" marR="91416" anchor="ctr">
                    <a:lnL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MT"/>
                        </a:rPr>
                        <a:t>30</a:t>
                      </a:r>
                      <a:endParaRPr lang="en-US" sz="4000" dirty="0">
                        <a:effectLst/>
                      </a:endParaRPr>
                    </a:p>
                  </a:txBody>
                  <a:tcPr marL="91416" marR="91416" anchor="ctr">
                    <a:lnL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ArialMT"/>
                        </a:rPr>
                        <a:t>Chlorophyll-a </a:t>
                      </a:r>
                      <a:endParaRPr lang="en-US" sz="4000">
                        <a:effectLst/>
                      </a:endParaRPr>
                    </a:p>
                  </a:txBody>
                  <a:tcPr marL="91416" marR="91416" anchor="ctr">
                    <a:lnL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MT"/>
                        </a:rPr>
                        <a:t>34</a:t>
                      </a:r>
                      <a:endParaRPr lang="en-US" sz="4000" dirty="0">
                        <a:effectLst/>
                      </a:endParaRPr>
                    </a:p>
                  </a:txBody>
                  <a:tcPr marL="91416" marR="91416" anchor="ctr">
                    <a:lnL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21" name="Rectangle 1">
            <a:extLst>
              <a:ext uri="{FF2B5EF4-FFF2-40B4-BE49-F238E27FC236}">
                <a16:creationId xmlns:a16="http://schemas.microsoft.com/office/drawing/2014/main" id="{2724B602-45A2-C164-8907-F68BA8751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63954"/>
            <a:ext cx="7315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</a:rPr>
              <a:t>Oligotrophic &lt;36                       </a:t>
            </a:r>
            <a:r>
              <a:rPr lang="en-US" altLang="en-US" sz="2400" dirty="0" err="1">
                <a:latin typeface="Calibri" panose="020F0502020204030204" pitchFamily="34" charset="0"/>
              </a:rPr>
              <a:t>Meso</a:t>
            </a:r>
            <a:r>
              <a:rPr lang="en-US" altLang="en-US" sz="2400" dirty="0">
                <a:latin typeface="Calibri" panose="020F0502020204030204" pitchFamily="34" charset="0"/>
              </a:rPr>
              <a:t>/</a:t>
            </a:r>
            <a:r>
              <a:rPr lang="en-US" altLang="en-US" sz="2400" dirty="0" err="1">
                <a:latin typeface="Calibri" panose="020F0502020204030204" pitchFamily="34" charset="0"/>
              </a:rPr>
              <a:t>Eutro</a:t>
            </a:r>
            <a:r>
              <a:rPr lang="en-US" altLang="en-US" sz="2400" dirty="0">
                <a:latin typeface="Calibri" panose="020F0502020204030204" pitchFamily="34" charset="0"/>
              </a:rPr>
              <a:t> 46-50</a:t>
            </a:r>
          </a:p>
          <a:p>
            <a:r>
              <a:rPr lang="en-US" altLang="en-US" sz="2400" dirty="0">
                <a:latin typeface="Calibri" panose="020F0502020204030204" pitchFamily="34" charset="0"/>
              </a:rPr>
              <a:t>Oligo/</a:t>
            </a:r>
            <a:r>
              <a:rPr lang="en-US" altLang="en-US" sz="2400" dirty="0" err="1">
                <a:latin typeface="Calibri" panose="020F0502020204030204" pitchFamily="34" charset="0"/>
              </a:rPr>
              <a:t>Meo</a:t>
            </a:r>
            <a:r>
              <a:rPr lang="en-US" altLang="en-US" sz="2400" dirty="0">
                <a:latin typeface="Calibri" panose="020F0502020204030204" pitchFamily="34" charset="0"/>
              </a:rPr>
              <a:t> 36-40                      Eutrophic 51-61 </a:t>
            </a:r>
          </a:p>
          <a:p>
            <a:r>
              <a:rPr lang="en-US" altLang="en-US" sz="2400" dirty="0">
                <a:latin typeface="Calibri" panose="020F0502020204030204" pitchFamily="34" charset="0"/>
              </a:rPr>
              <a:t>Mesotrophic 41-45                   Hypereutrophic &gt;61</a:t>
            </a: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r>
              <a:rPr lang="en-US" altLang="en-US" sz="2400" dirty="0"/>
              <a:t>                                  </a:t>
            </a:r>
          </a:p>
        </p:txBody>
      </p:sp>
      <p:pic>
        <p:nvPicPr>
          <p:cNvPr id="25622" name="Picture 2" descr="page4image23029920">
            <a:extLst>
              <a:ext uri="{FF2B5EF4-FFF2-40B4-BE49-F238E27FC236}">
                <a16:creationId xmlns:a16="http://schemas.microsoft.com/office/drawing/2014/main" id="{AB0FEB67-8202-69E6-15C0-85148E53B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3136900"/>
            <a:ext cx="5759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3A6F4668-48A2-FF8E-0875-D18800FC549A}"/>
              </a:ext>
            </a:extLst>
          </p:cNvPr>
          <p:cNvSpPr/>
          <p:nvPr/>
        </p:nvSpPr>
        <p:spPr>
          <a:xfrm>
            <a:off x="1714295" y="3839255"/>
            <a:ext cx="304800" cy="635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E6C9862-C422-3673-82D5-C544B7CB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93775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2025 CMLP Results – TSI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3200" dirty="0">
                <a:ea typeface="ＭＳ Ｐゴシック" panose="020B0600070205080204" pitchFamily="34" charset="-128"/>
              </a:rPr>
              <a:t>Numerical Scale Indicating Nutrient Enrichment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5621" name="Rectangle 1">
            <a:extLst>
              <a:ext uri="{FF2B5EF4-FFF2-40B4-BE49-F238E27FC236}">
                <a16:creationId xmlns:a16="http://schemas.microsoft.com/office/drawing/2014/main" id="{2724B602-45A2-C164-8907-F68BA8751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24341"/>
            <a:ext cx="8153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</a:rPr>
              <a:t>Average TSI                2025            1975-2024                   </a:t>
            </a: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r>
              <a:rPr lang="en-US" altLang="en-US" sz="2400" b="1" dirty="0">
                <a:latin typeface="Calibri" panose="020F0502020204030204" pitchFamily="34" charset="0"/>
              </a:rPr>
              <a:t>Bear Lake                      30                      29                                 </a:t>
            </a:r>
          </a:p>
          <a:p>
            <a:r>
              <a:rPr lang="en-US" altLang="en-US" sz="2400" dirty="0">
                <a:latin typeface="Calibri" panose="020F0502020204030204" pitchFamily="34" charset="0"/>
              </a:rPr>
              <a:t>All CMLP Lakes             42                      42                                  </a:t>
            </a: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ArialMT"/>
              </a:rPr>
              <a:t>With an average TSI score of 30 based on 2025 Secchi transparency, chlorophyll-a, and summer total phosphorus data, this lake is rated as an oligotrophic lake. </a:t>
            </a:r>
            <a:endParaRPr lang="en-US" sz="3200" dirty="0"/>
          </a:p>
          <a:p>
            <a:r>
              <a:rPr lang="en-US" altLang="en-US" sz="2400" dirty="0"/>
              <a:t>              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3675332118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F663416-12AD-FE04-C1F5-EEF2C4F9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2025 CLMP Results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AE193DDB-E669-1BC1-C67D-272F20143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sz="3200" b="1" dirty="0">
                <a:ea typeface="ＭＳ Ｐゴシック" panose="020B0600070205080204" pitchFamily="34" charset="-128"/>
              </a:rPr>
              <a:t>Oligotrophic: </a:t>
            </a:r>
            <a:r>
              <a:rPr lang="en-US" altLang="en-US" sz="3200" dirty="0">
                <a:ea typeface="ＭＳ Ｐゴシック" panose="020B0600070205080204" pitchFamily="34" charset="-128"/>
              </a:rPr>
              <a:t>Generally deep and clear lakes with little aquatic plant or algae growth. These lakes maintain sufficient dissolved oxygen in the cool, deep-bottom waters during late summer to support cold water fish, such as trout and whitefish. </a:t>
            </a: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4FD4E0B4-C353-E9C0-1D73-D9D406DCD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altLang="en-US" sz="4400">
                <a:ea typeface="ＭＳ Ｐゴシック" panose="020B0600070205080204" pitchFamily="34" charset="-128"/>
              </a:rPr>
              <a:t>Eurasian Water Milfoil</a:t>
            </a:r>
          </a:p>
        </p:txBody>
      </p:sp>
      <p:pic>
        <p:nvPicPr>
          <p:cNvPr id="31746" name="Content Placeholder 4" descr="A picture containing plant, vegetable&#10;&#10;Description automatically generated">
            <a:extLst>
              <a:ext uri="{FF2B5EF4-FFF2-40B4-BE49-F238E27FC236}">
                <a16:creationId xmlns:a16="http://schemas.microsoft.com/office/drawing/2014/main" id="{2F773945-E79F-E4E0-03CE-9BAD0A87EE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133600"/>
            <a:ext cx="5715000" cy="3810000"/>
          </a:xfrm>
        </p:spPr>
      </p:pic>
      <p:pic>
        <p:nvPicPr>
          <p:cNvPr id="31747" name="Picture 6" descr="A picture containing plant, clipart&#10;&#10;Description automatically generated">
            <a:extLst>
              <a:ext uri="{FF2B5EF4-FFF2-40B4-BE49-F238E27FC236}">
                <a16:creationId xmlns:a16="http://schemas.microsoft.com/office/drawing/2014/main" id="{3B93795B-E18B-A2B8-F7CB-B07C5877C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98550"/>
            <a:ext cx="30908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537ADE-060D-00F3-E98A-14C1E77BE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70" y="0"/>
            <a:ext cx="9054830" cy="67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94850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3890842-3915-CDC8-6FB1-A4DAB24E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Purple Loosestrife</a:t>
            </a:r>
          </a:p>
        </p:txBody>
      </p:sp>
      <p:pic>
        <p:nvPicPr>
          <p:cNvPr id="32771" name="Content Placeholder 4" descr="A picture containing plant, flower, blazing star&#10;&#10;Description automatically generated">
            <a:extLst>
              <a:ext uri="{FF2B5EF4-FFF2-40B4-BE49-F238E27FC236}">
                <a16:creationId xmlns:a16="http://schemas.microsoft.com/office/drawing/2014/main" id="{5F424615-33A7-C1EF-7420-56E34745F3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00238"/>
            <a:ext cx="5186363" cy="3890962"/>
          </a:xfrm>
        </p:spPr>
      </p:pic>
      <p:pic>
        <p:nvPicPr>
          <p:cNvPr id="32772" name="Picture 6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id="{65F5B9CD-9637-BA12-0408-48E6C2352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2004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954FAC0-E1F0-C361-7064-002E1C7A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742950"/>
          </a:xfrm>
        </p:spPr>
        <p:txBody>
          <a:bodyPr/>
          <a:lstStyle/>
          <a:p>
            <a:r>
              <a:rPr lang="en-US" altLang="en-US" sz="4400">
                <a:ea typeface="ＭＳ Ｐゴシック" panose="020B0600070205080204" pitchFamily="34" charset="-128"/>
              </a:rPr>
              <a:t>Phragmites</a:t>
            </a:r>
          </a:p>
        </p:txBody>
      </p:sp>
      <p:pic>
        <p:nvPicPr>
          <p:cNvPr id="33794" name="Content Placeholder 4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6EEB469B-60D8-2AEF-8094-25E1802935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4876800" cy="2876550"/>
          </a:xfrm>
          <a:solidFill>
            <a:schemeClr val="tx2"/>
          </a:solidFill>
        </p:spPr>
      </p:pic>
      <p:pic>
        <p:nvPicPr>
          <p:cNvPr id="33795" name="Picture 6" descr="A picture containing grass, outdoor, sky, plant&#10;&#10;Description automatically generated">
            <a:extLst>
              <a:ext uri="{FF2B5EF4-FFF2-40B4-BE49-F238E27FC236}">
                <a16:creationId xmlns:a16="http://schemas.microsoft.com/office/drawing/2014/main" id="{A2EBDEB0-32B7-7C79-D045-5EA97131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124200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A59B-F06D-674F-5A70-28B5D9E6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Lake Water Levels – Historical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60DC7-5B58-38D4-4930-9713CCF9B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9" y="1528762"/>
            <a:ext cx="9028844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7162"/>
      </p:ext>
    </p:extLst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BCC3-D9D3-3E1D-3356-7978EBD0D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2507059" cy="1962150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ea typeface="+mj-ea"/>
                <a:cs typeface="+mj-cs"/>
              </a:rPr>
              <a:t>Fish </a:t>
            </a:r>
            <a:br>
              <a:rPr lang="en-US" sz="4400" dirty="0">
                <a:ea typeface="+mj-ea"/>
                <a:cs typeface="+mj-cs"/>
              </a:rPr>
            </a:br>
            <a:r>
              <a:rPr lang="en-US" sz="4400" dirty="0">
                <a:ea typeface="+mj-ea"/>
                <a:cs typeface="+mj-cs"/>
              </a:rPr>
              <a:t>Stockings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6D0264FB-6A4D-9657-0BC7-41248866E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buSzPct val="95000"/>
            </a:pPr>
            <a:r>
              <a:rPr lang="en-US" altLang="en-US" sz="3200" dirty="0">
                <a:ea typeface="ＭＳ Ｐゴシック" panose="020B0600070205080204" pitchFamily="34" charset="-128"/>
              </a:rPr>
              <a:t>Added April 20, 2026</a:t>
            </a:r>
          </a:p>
          <a:p>
            <a:pPr lvl="2" eaLnBrk="1" hangingPunct="1">
              <a:buClr>
                <a:schemeClr val="accent1"/>
              </a:buClr>
              <a:buSzPct val="95000"/>
              <a:buFont typeface="Courier New" panose="02070309020205020404" pitchFamily="49" charset="0"/>
              <a:buChar char="o"/>
            </a:pPr>
            <a:r>
              <a:rPr lang="en-US" altLang="en-US" sz="3200" dirty="0">
                <a:ea typeface="ＭＳ Ｐゴシック" panose="020B0600070205080204" pitchFamily="34" charset="-128"/>
              </a:rPr>
              <a:t>5,200 rainbow trout averaging 7.43” </a:t>
            </a:r>
          </a:p>
          <a:p>
            <a:pPr lvl="2" eaLnBrk="1" hangingPunct="1">
              <a:buClr>
                <a:schemeClr val="accent1"/>
              </a:buClr>
              <a:buSzPct val="95000"/>
              <a:buFont typeface="Courier New" panose="02070309020205020404" pitchFamily="49" charset="0"/>
              <a:buChar char="o"/>
            </a:pPr>
            <a:r>
              <a:rPr lang="en-US" altLang="en-US" sz="3200" dirty="0">
                <a:ea typeface="ＭＳ Ｐゴシック" panose="020B0600070205080204" pitchFamily="34" charset="-128"/>
              </a:rPr>
              <a:t>14,898 brown trout averaging 7.43”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3986C75-17B3-D88C-E737-7427F603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04" y="138228"/>
            <a:ext cx="3822401" cy="382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585C6-CC23-C6B9-DBE3-6AFDC904D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57901328-679A-6960-0B64-2A1E3B6E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Website Review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6FECA7-887B-ECD3-579C-7A0AD4763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/>
              <a:t>Tabs</a:t>
            </a:r>
          </a:p>
          <a:p>
            <a:pPr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/>
              <a:t>Informational Videos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Rake the Lake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Septic System (coming soon)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Loons (coming soon)</a:t>
            </a:r>
          </a:p>
        </p:txBody>
      </p:sp>
    </p:spTree>
    <p:extLst>
      <p:ext uri="{BB962C8B-B14F-4D97-AF65-F5344CB8AC3E}">
        <p14:creationId xmlns:p14="http://schemas.microsoft.com/office/powerpoint/2010/main" val="3808967308"/>
      </p:ext>
    </p:extLst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8A6FA12F-A88D-ACA6-3B9C-5C5ABBF3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Loon Report – Mary, The Loon Ranger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C115C-01CF-2918-1547-8D9329BC0441}"/>
              </a:ext>
            </a:extLst>
          </p:cNvPr>
          <p:cNvSpPr txBox="1"/>
          <p:nvPr/>
        </p:nvSpPr>
        <p:spPr>
          <a:xfrm>
            <a:off x="468086" y="5591950"/>
            <a:ext cx="7373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From Bear Lake Photojournalist, Kim Schneider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https://www.mibluemag.com/postcard-1/loon-love/</a:t>
            </a: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68B86659-AA7D-BFAE-1780-9F2DB2FD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3187"/>
            <a:ext cx="6203576" cy="390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6C39-F592-B2DC-2D1E-E5C1DB45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r>
              <a:rPr lang="en-US" sz="4000" dirty="0">
                <a:ea typeface="ＭＳ Ｐゴシック" panose="020B0600070205080204" pitchFamily="34" charset="-128"/>
              </a:rPr>
              <a:t>Open Discussion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50A4F-A584-1926-FBAD-5B8FB06DE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95791"/>
      </p:ext>
    </p:extLst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9413D47-0AD2-22FC-DD1F-A94ED37E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What You Can Do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190F449D-BAE8-E8D1-9A9E-F703D0330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1054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dirty="0">
                <a:ea typeface="ＭＳ Ｐゴシック" panose="020B0600070205080204" pitchFamily="34" charset="-128"/>
              </a:rPr>
              <a:t>Stay committed to a healthy lake</a:t>
            </a:r>
          </a:p>
          <a:p>
            <a:pPr>
              <a:buClr>
                <a:schemeClr val="accent1"/>
              </a:buClr>
            </a:pPr>
            <a:r>
              <a:rPr lang="en-US" altLang="en-US" dirty="0">
                <a:ea typeface="ＭＳ Ｐゴシック" panose="020B0600070205080204" pitchFamily="34" charset="-128"/>
              </a:rPr>
              <a:t>RAKE-THE-LAKE. Decomposing l</a:t>
            </a:r>
            <a:r>
              <a:rPr lang="en-US" dirty="0">
                <a:ea typeface="ＭＳ Ｐゴシック" panose="020B0600070205080204" pitchFamily="34" charset="-128"/>
              </a:rPr>
              <a:t>eaves produces muck.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Clr>
                <a:schemeClr val="accent1"/>
              </a:buClr>
            </a:pPr>
            <a:r>
              <a:rPr lang="en-US" altLang="en-US" dirty="0">
                <a:ea typeface="ＭＳ Ｐゴシック" panose="020B0600070205080204" pitchFamily="34" charset="-128"/>
              </a:rPr>
              <a:t>Naturalize your shorelines</a:t>
            </a:r>
          </a:p>
          <a:p>
            <a:pPr>
              <a:buClr>
                <a:schemeClr val="accent1"/>
              </a:buClr>
            </a:pPr>
            <a:r>
              <a:rPr lang="en-US" altLang="en-US" dirty="0">
                <a:ea typeface="ＭＳ Ｐゴシック" panose="020B0600070205080204" pitchFamily="34" charset="-128"/>
              </a:rPr>
              <a:t>Clean boats &amp; trailers before launching</a:t>
            </a:r>
          </a:p>
          <a:p>
            <a:pPr>
              <a:buClr>
                <a:schemeClr val="accent1"/>
              </a:buClr>
            </a:pPr>
            <a:r>
              <a:rPr lang="en-US" altLang="en-US" dirty="0">
                <a:ea typeface="ＭＳ Ｐゴシック" panose="020B0600070205080204" pitchFamily="34" charset="-128"/>
              </a:rPr>
              <a:t>Check your septic system &amp; keep them functioning well</a:t>
            </a:r>
          </a:p>
          <a:p>
            <a:pPr>
              <a:buClr>
                <a:schemeClr val="accent1"/>
              </a:buClr>
            </a:pPr>
            <a:r>
              <a:rPr lang="en-US" altLang="en-US" dirty="0">
                <a:ea typeface="ＭＳ Ｐゴシック" panose="020B0600070205080204" pitchFamily="34" charset="-128"/>
              </a:rPr>
              <a:t>High speed/wake boating only from 11 am – 7:30 pm </a:t>
            </a:r>
          </a:p>
          <a:p>
            <a:pPr>
              <a:buClr>
                <a:schemeClr val="accent1"/>
              </a:buClr>
            </a:pPr>
            <a:r>
              <a:rPr lang="en-US" altLang="en-US" dirty="0">
                <a:ea typeface="ＭＳ Ｐゴシック" panose="020B0600070205080204" pitchFamily="34" charset="-128"/>
              </a:rPr>
              <a:t>Wave energy causes erosion and nutrient dump.  We advise travel more than 500’ from end of docks/rafts.</a:t>
            </a:r>
          </a:p>
          <a:p>
            <a:pPr>
              <a:buClr>
                <a:schemeClr val="accent1"/>
              </a:buClr>
            </a:pPr>
            <a:r>
              <a:rPr lang="en-US" altLang="en-US" dirty="0">
                <a:ea typeface="ＭＳ Ｐゴシック" panose="020B0600070205080204" pitchFamily="34" charset="-128"/>
              </a:rPr>
              <a:t>Do not feed the ducks or geese</a:t>
            </a:r>
          </a:p>
          <a:p>
            <a:pPr>
              <a:buClr>
                <a:schemeClr val="accent1"/>
              </a:buClr>
            </a:pPr>
            <a:r>
              <a:rPr lang="en-US" altLang="en-US" dirty="0">
                <a:ea typeface="ＭＳ Ｐゴシック" panose="020B0600070205080204" pitchFamily="34" charset="-128"/>
              </a:rPr>
              <a:t>Protect our loons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892E0-90EB-115F-126C-6BF275BB8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ea typeface="+mj-ea"/>
                <a:cs typeface="+mj-cs"/>
              </a:rPr>
              <a:t>Adjourn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B1D57F-C60F-0D66-D061-E1E597C60BC8}"/>
              </a:ext>
            </a:extLst>
          </p:cNvPr>
          <p:cNvGrpSpPr/>
          <p:nvPr/>
        </p:nvGrpSpPr>
        <p:grpSpPr>
          <a:xfrm>
            <a:off x="457200" y="1604268"/>
            <a:ext cx="8686800" cy="4868662"/>
            <a:chOff x="457200" y="1604268"/>
            <a:chExt cx="8686800" cy="4868662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705E259-DD02-399E-7E85-E10061CBA746}"/>
                </a:ext>
              </a:extLst>
            </p:cNvPr>
            <p:cNvSpPr/>
            <p:nvPr/>
          </p:nvSpPr>
          <p:spPr>
            <a:xfrm>
              <a:off x="457200" y="1604268"/>
              <a:ext cx="8686800" cy="829329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 descr="Envelope">
              <a:extLst>
                <a:ext uri="{FF2B5EF4-FFF2-40B4-BE49-F238E27FC236}">
                  <a16:creationId xmlns:a16="http://schemas.microsoft.com/office/drawing/2014/main" id="{5DEF903A-E46D-A9BF-2082-F01756E605EE}"/>
                </a:ext>
              </a:extLst>
            </p:cNvPr>
            <p:cNvSpPr/>
            <p:nvPr/>
          </p:nvSpPr>
          <p:spPr>
            <a:xfrm>
              <a:off x="685800" y="2057399"/>
              <a:ext cx="456577" cy="456131"/>
            </a:xfrm>
            <a:prstGeom prst="rect">
              <a:avLst/>
            </a:prstGeom>
            <a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8EC9660-4049-1DD4-031A-6D68A3FC9AD1}"/>
                </a:ext>
              </a:extLst>
            </p:cNvPr>
            <p:cNvSpPr/>
            <p:nvPr/>
          </p:nvSpPr>
          <p:spPr>
            <a:xfrm>
              <a:off x="1368663" y="1905003"/>
              <a:ext cx="7253671" cy="830140"/>
            </a:xfrm>
            <a:custGeom>
              <a:avLst/>
              <a:gdLst>
                <a:gd name="connsiteX0" fmla="*/ 0 w 7253671"/>
                <a:gd name="connsiteY0" fmla="*/ 0 h 830140"/>
                <a:gd name="connsiteX1" fmla="*/ 7253671 w 7253671"/>
                <a:gd name="connsiteY1" fmla="*/ 0 h 830140"/>
                <a:gd name="connsiteX2" fmla="*/ 7253671 w 7253671"/>
                <a:gd name="connsiteY2" fmla="*/ 830140 h 830140"/>
                <a:gd name="connsiteX3" fmla="*/ 0 w 7253671"/>
                <a:gd name="connsiteY3" fmla="*/ 830140 h 830140"/>
                <a:gd name="connsiteX4" fmla="*/ 0 w 7253671"/>
                <a:gd name="connsiteY4" fmla="*/ 0 h 83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3671" h="830140">
                  <a:moveTo>
                    <a:pt x="0" y="0"/>
                  </a:moveTo>
                  <a:lnTo>
                    <a:pt x="7253671" y="0"/>
                  </a:lnTo>
                  <a:lnTo>
                    <a:pt x="7253671" y="830140"/>
                  </a:lnTo>
                  <a:lnTo>
                    <a:pt x="0" y="8301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857" tIns="87857" rIns="87857" bIns="87857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u="none" kern="1200"/>
                <a:t>Q &amp; A: email </a:t>
              </a:r>
              <a:r>
                <a:rPr lang="en-US" sz="2800" u="none" kern="1200">
                  <a:solidFill>
                    <a:schemeClr val="tx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bearlakekalkaska@gmail.com</a:t>
              </a:r>
              <a:endParaRPr lang="en-US" sz="2800" u="none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F4F123B-4E4C-4E8B-FC32-E04832152B8F}"/>
                </a:ext>
              </a:extLst>
            </p:cNvPr>
            <p:cNvSpPr/>
            <p:nvPr/>
          </p:nvSpPr>
          <p:spPr>
            <a:xfrm>
              <a:off x="457200" y="2613899"/>
              <a:ext cx="8686800" cy="829329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1827E11-5BD5-8F3E-B94B-72F392806C68}"/>
                </a:ext>
              </a:extLst>
            </p:cNvPr>
            <p:cNvSpPr/>
            <p:nvPr/>
          </p:nvSpPr>
          <p:spPr>
            <a:xfrm>
              <a:off x="1415521" y="2613899"/>
              <a:ext cx="7253671" cy="830140"/>
            </a:xfrm>
            <a:custGeom>
              <a:avLst/>
              <a:gdLst>
                <a:gd name="connsiteX0" fmla="*/ 0 w 7253671"/>
                <a:gd name="connsiteY0" fmla="*/ 0 h 830140"/>
                <a:gd name="connsiteX1" fmla="*/ 7253671 w 7253671"/>
                <a:gd name="connsiteY1" fmla="*/ 0 h 830140"/>
                <a:gd name="connsiteX2" fmla="*/ 7253671 w 7253671"/>
                <a:gd name="connsiteY2" fmla="*/ 830140 h 830140"/>
                <a:gd name="connsiteX3" fmla="*/ 0 w 7253671"/>
                <a:gd name="connsiteY3" fmla="*/ 830140 h 830140"/>
                <a:gd name="connsiteX4" fmla="*/ 0 w 7253671"/>
                <a:gd name="connsiteY4" fmla="*/ 0 h 83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3671" h="830140">
                  <a:moveTo>
                    <a:pt x="0" y="0"/>
                  </a:moveTo>
                  <a:lnTo>
                    <a:pt x="7253671" y="0"/>
                  </a:lnTo>
                  <a:lnTo>
                    <a:pt x="7253671" y="830140"/>
                  </a:lnTo>
                  <a:lnTo>
                    <a:pt x="0" y="8301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857" tIns="87857" rIns="87857" bIns="87857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ABA4A56-7B64-6C20-79BC-C69F7CA7F0CE}"/>
                </a:ext>
              </a:extLst>
            </p:cNvPr>
            <p:cNvSpPr/>
            <p:nvPr/>
          </p:nvSpPr>
          <p:spPr>
            <a:xfrm>
              <a:off x="457200" y="3623529"/>
              <a:ext cx="8686800" cy="829329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 descr="Projector screen">
              <a:extLst>
                <a:ext uri="{FF2B5EF4-FFF2-40B4-BE49-F238E27FC236}">
                  <a16:creationId xmlns:a16="http://schemas.microsoft.com/office/drawing/2014/main" id="{65D8C07D-8EE4-0C47-F2C1-47D36B8135B4}"/>
                </a:ext>
              </a:extLst>
            </p:cNvPr>
            <p:cNvSpPr/>
            <p:nvPr/>
          </p:nvSpPr>
          <p:spPr>
            <a:xfrm>
              <a:off x="708072" y="3215973"/>
              <a:ext cx="456577" cy="456131"/>
            </a:xfrm>
            <a:prstGeom prst="rect">
              <a:avLst/>
            </a:prstGeom>
            <a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3EEDBFE-52BC-F435-CC42-85111C3DB184}"/>
                </a:ext>
              </a:extLst>
            </p:cNvPr>
            <p:cNvSpPr/>
            <p:nvPr/>
          </p:nvSpPr>
          <p:spPr>
            <a:xfrm>
              <a:off x="1368662" y="2979988"/>
              <a:ext cx="7253671" cy="830140"/>
            </a:xfrm>
            <a:custGeom>
              <a:avLst/>
              <a:gdLst>
                <a:gd name="connsiteX0" fmla="*/ 0 w 7253671"/>
                <a:gd name="connsiteY0" fmla="*/ 0 h 830140"/>
                <a:gd name="connsiteX1" fmla="*/ 7253671 w 7253671"/>
                <a:gd name="connsiteY1" fmla="*/ 0 h 830140"/>
                <a:gd name="connsiteX2" fmla="*/ 7253671 w 7253671"/>
                <a:gd name="connsiteY2" fmla="*/ 830140 h 830140"/>
                <a:gd name="connsiteX3" fmla="*/ 0 w 7253671"/>
                <a:gd name="connsiteY3" fmla="*/ 830140 h 830140"/>
                <a:gd name="connsiteX4" fmla="*/ 0 w 7253671"/>
                <a:gd name="connsiteY4" fmla="*/ 0 h 83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3671" h="830140">
                  <a:moveTo>
                    <a:pt x="0" y="0"/>
                  </a:moveTo>
                  <a:lnTo>
                    <a:pt x="7253671" y="0"/>
                  </a:lnTo>
                  <a:lnTo>
                    <a:pt x="7253671" y="830140"/>
                  </a:lnTo>
                  <a:lnTo>
                    <a:pt x="0" y="8301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857" tIns="87857" rIns="87857" bIns="87857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Minutes, presentation, PLM</a:t>
              </a:r>
              <a:r>
                <a:rPr lang="en-US" sz="2800" dirty="0"/>
                <a:t> &amp; </a:t>
              </a:r>
              <a:r>
                <a:rPr lang="en-US" sz="2800" kern="1200" dirty="0"/>
                <a:t>CLMP</a:t>
              </a:r>
              <a:r>
                <a:rPr lang="en-US" sz="2800" dirty="0"/>
                <a:t> </a:t>
              </a:r>
              <a:r>
                <a:rPr lang="en-US" sz="2800" kern="1200" dirty="0"/>
                <a:t>on website </a:t>
              </a:r>
              <a:r>
                <a:rPr lang="en-US" sz="2800" kern="1200" dirty="0" err="1"/>
                <a:t>bearlakeassoc.com</a:t>
              </a:r>
              <a:endParaRPr lang="en-US" sz="2800" kern="1200" dirty="0"/>
            </a:p>
          </p:txBody>
        </p:sp>
        <p:sp>
          <p:nvSpPr>
            <p:cNvPr id="16" name="Rectangle 15" descr="Open envelope">
              <a:extLst>
                <a:ext uri="{FF2B5EF4-FFF2-40B4-BE49-F238E27FC236}">
                  <a16:creationId xmlns:a16="http://schemas.microsoft.com/office/drawing/2014/main" id="{8DA785B4-06DB-38BF-7326-F7ABDAC68A77}"/>
                </a:ext>
              </a:extLst>
            </p:cNvPr>
            <p:cNvSpPr/>
            <p:nvPr/>
          </p:nvSpPr>
          <p:spPr>
            <a:xfrm>
              <a:off x="708072" y="4497859"/>
              <a:ext cx="456577" cy="456131"/>
            </a:xfrm>
            <a:prstGeom prst="rect">
              <a:avLst/>
            </a:prstGeom>
            <a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2600D32-2BE1-F7C5-D81E-EBF1DA8E03C5}"/>
                </a:ext>
              </a:extLst>
            </p:cNvPr>
            <p:cNvSpPr/>
            <p:nvPr/>
          </p:nvSpPr>
          <p:spPr>
            <a:xfrm>
              <a:off x="1433129" y="4176217"/>
              <a:ext cx="7253671" cy="830140"/>
            </a:xfrm>
            <a:custGeom>
              <a:avLst/>
              <a:gdLst>
                <a:gd name="connsiteX0" fmla="*/ 0 w 7253671"/>
                <a:gd name="connsiteY0" fmla="*/ 0 h 830140"/>
                <a:gd name="connsiteX1" fmla="*/ 7253671 w 7253671"/>
                <a:gd name="connsiteY1" fmla="*/ 0 h 830140"/>
                <a:gd name="connsiteX2" fmla="*/ 7253671 w 7253671"/>
                <a:gd name="connsiteY2" fmla="*/ 830140 h 830140"/>
                <a:gd name="connsiteX3" fmla="*/ 0 w 7253671"/>
                <a:gd name="connsiteY3" fmla="*/ 830140 h 830140"/>
                <a:gd name="connsiteX4" fmla="*/ 0 w 7253671"/>
                <a:gd name="connsiteY4" fmla="*/ 0 h 83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3671" h="830140">
                  <a:moveTo>
                    <a:pt x="0" y="0"/>
                  </a:moveTo>
                  <a:lnTo>
                    <a:pt x="7253671" y="0"/>
                  </a:lnTo>
                  <a:lnTo>
                    <a:pt x="7253671" y="830140"/>
                  </a:lnTo>
                  <a:lnTo>
                    <a:pt x="0" y="8301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857" tIns="87857" rIns="87857" bIns="87857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Sign-up for automatic email notes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FD0D834-170B-5721-9C14-E5FA1568554B}"/>
                </a:ext>
              </a:extLst>
            </p:cNvPr>
            <p:cNvSpPr/>
            <p:nvPr/>
          </p:nvSpPr>
          <p:spPr>
            <a:xfrm>
              <a:off x="457200" y="5642790"/>
              <a:ext cx="8686800" cy="829329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89F024B-082B-DFE1-15D3-BDBB22B2135C}"/>
                </a:ext>
              </a:extLst>
            </p:cNvPr>
            <p:cNvSpPr/>
            <p:nvPr/>
          </p:nvSpPr>
          <p:spPr>
            <a:xfrm>
              <a:off x="1415521" y="5642790"/>
              <a:ext cx="7253671" cy="830140"/>
            </a:xfrm>
            <a:custGeom>
              <a:avLst/>
              <a:gdLst>
                <a:gd name="connsiteX0" fmla="*/ 0 w 7253671"/>
                <a:gd name="connsiteY0" fmla="*/ 0 h 830140"/>
                <a:gd name="connsiteX1" fmla="*/ 7253671 w 7253671"/>
                <a:gd name="connsiteY1" fmla="*/ 0 h 830140"/>
                <a:gd name="connsiteX2" fmla="*/ 7253671 w 7253671"/>
                <a:gd name="connsiteY2" fmla="*/ 830140 h 830140"/>
                <a:gd name="connsiteX3" fmla="*/ 0 w 7253671"/>
                <a:gd name="connsiteY3" fmla="*/ 830140 h 830140"/>
                <a:gd name="connsiteX4" fmla="*/ 0 w 7253671"/>
                <a:gd name="connsiteY4" fmla="*/ 0 h 83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3671" h="830140">
                  <a:moveTo>
                    <a:pt x="0" y="0"/>
                  </a:moveTo>
                  <a:lnTo>
                    <a:pt x="7253671" y="0"/>
                  </a:lnTo>
                  <a:lnTo>
                    <a:pt x="7253671" y="830140"/>
                  </a:lnTo>
                  <a:lnTo>
                    <a:pt x="0" y="8301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857" tIns="87857" rIns="87857" bIns="87857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/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C23F6304-7775-D5CC-67B8-CC57E4B0C215}"/>
              </a:ext>
            </a:extLst>
          </p:cNvPr>
          <p:cNvSpPr/>
          <p:nvPr/>
        </p:nvSpPr>
        <p:spPr>
          <a:xfrm>
            <a:off x="1433129" y="5226909"/>
            <a:ext cx="7253671" cy="830140"/>
          </a:xfrm>
          <a:custGeom>
            <a:avLst/>
            <a:gdLst>
              <a:gd name="connsiteX0" fmla="*/ 0 w 7253671"/>
              <a:gd name="connsiteY0" fmla="*/ 0 h 830140"/>
              <a:gd name="connsiteX1" fmla="*/ 7253671 w 7253671"/>
              <a:gd name="connsiteY1" fmla="*/ 0 h 830140"/>
              <a:gd name="connsiteX2" fmla="*/ 7253671 w 7253671"/>
              <a:gd name="connsiteY2" fmla="*/ 830140 h 830140"/>
              <a:gd name="connsiteX3" fmla="*/ 0 w 7253671"/>
              <a:gd name="connsiteY3" fmla="*/ 830140 h 830140"/>
              <a:gd name="connsiteX4" fmla="*/ 0 w 7253671"/>
              <a:gd name="connsiteY4" fmla="*/ 0 h 83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3671" h="830140">
                <a:moveTo>
                  <a:pt x="0" y="0"/>
                </a:moveTo>
                <a:lnTo>
                  <a:pt x="7253671" y="0"/>
                </a:lnTo>
                <a:lnTo>
                  <a:pt x="7253671" y="830140"/>
                </a:lnTo>
                <a:lnTo>
                  <a:pt x="0" y="8301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857" tIns="87857" rIns="87857" bIns="87857" numCol="1" spcCol="1270" anchor="ctr" anchorCtr="0">
            <a:noAutofit/>
          </a:bodyPr>
          <a:lstStyle/>
          <a:p>
            <a:pPr marL="0" lvl="0" indent="0" algn="l" defTabSz="12446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4D7AE-641E-A5A0-7B5F-8804A1414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8E9D-4C06-187B-519B-0CCCE27D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sz="4400" dirty="0">
                <a:ea typeface="ＭＳ Ｐゴシック" panose="020B0600070205080204" pitchFamily="34" charset="-128"/>
              </a:rPr>
              <a:t>Meeting Decorum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8C469-04E7-1A5C-ED5E-42A891629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chemeClr val="tx2"/>
              </a:buClr>
            </a:pPr>
            <a:r>
              <a:rPr lang="en-US" sz="3600" dirty="0"/>
              <a:t>Robert Rules of Order</a:t>
            </a:r>
          </a:p>
          <a:p>
            <a:pPr lvl="0">
              <a:lnSpc>
                <a:spcPct val="100000"/>
              </a:lnSpc>
              <a:buClr>
                <a:schemeClr val="tx2"/>
              </a:buClr>
            </a:pPr>
            <a:r>
              <a:rPr lang="en-US" sz="3600" dirty="0"/>
              <a:t>Raise your hand to speak, introduce yourself</a:t>
            </a:r>
          </a:p>
          <a:p>
            <a:pPr lvl="0">
              <a:lnSpc>
                <a:spcPct val="100000"/>
              </a:lnSpc>
              <a:buClr>
                <a:schemeClr val="tx2"/>
              </a:buClr>
            </a:pPr>
            <a:r>
              <a:rPr lang="en-US" sz="3600" dirty="0"/>
              <a:t>One speaker at a time for 2 minutes</a:t>
            </a:r>
          </a:p>
          <a:p>
            <a:pPr lvl="0">
              <a:lnSpc>
                <a:spcPct val="100000"/>
              </a:lnSpc>
              <a:buClr>
                <a:schemeClr val="tx2"/>
              </a:buClr>
            </a:pPr>
            <a:r>
              <a:rPr lang="en-US" sz="3600" dirty="0"/>
              <a:t>Motion, 2</a:t>
            </a:r>
            <a:r>
              <a:rPr lang="en-US" sz="3600" baseline="30000" dirty="0"/>
              <a:t>nd</a:t>
            </a:r>
            <a:r>
              <a:rPr lang="en-US" sz="3600" dirty="0"/>
              <a:t>, discussion, vote</a:t>
            </a:r>
          </a:p>
          <a:p>
            <a:pPr lvl="0">
              <a:lnSpc>
                <a:spcPct val="100000"/>
              </a:lnSpc>
              <a:buClr>
                <a:schemeClr val="tx2"/>
              </a:buClr>
            </a:pPr>
            <a:r>
              <a:rPr lang="en-US" sz="3600" dirty="0"/>
              <a:t>Only owners whose property abuts the lake may vote – one vote per parcel</a:t>
            </a:r>
          </a:p>
          <a:p>
            <a:pPr lvl="0">
              <a:lnSpc>
                <a:spcPct val="10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5269597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05429-01CE-E582-3093-B436F10BE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5280-ADF9-20FC-D6F5-0DCF7EF3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sz="4400" dirty="0">
                <a:ea typeface="ＭＳ Ｐゴシック" panose="020B0600070205080204" pitchFamily="34" charset="-128"/>
              </a:rPr>
              <a:t>Septic Systems - </a:t>
            </a:r>
            <a:r>
              <a:rPr lang="en-US" sz="3600" dirty="0"/>
              <a:t>Wayne </a:t>
            </a:r>
            <a:r>
              <a:rPr lang="en-US" sz="3600" dirty="0" err="1"/>
              <a:t>Pavlika</a:t>
            </a:r>
            <a:endParaRPr lang="en-US" sz="4400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6F4C5-53F8-1E58-AEC6-A85DB6857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9438"/>
            <a:ext cx="6776884" cy="52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09288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8B96-49D0-65CA-5494-0F668DB0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63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ea typeface="+mj-ea"/>
                <a:cs typeface="+mj-cs"/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BDB51-587B-1D89-BE7F-A1679BC3B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867400"/>
          </a:xfrm>
        </p:spPr>
        <p:txBody>
          <a:bodyPr/>
          <a:lstStyle/>
          <a:p>
            <a:pPr lvl="0">
              <a:buClr>
                <a:schemeClr val="accent1"/>
              </a:buClr>
            </a:pPr>
            <a:r>
              <a:rPr lang="en-US" sz="1400" dirty="0"/>
              <a:t>Pledge of Allegiance</a:t>
            </a:r>
            <a:endParaRPr lang="en-US" sz="1200" dirty="0"/>
          </a:p>
          <a:p>
            <a:pPr lvl="0">
              <a:buClr>
                <a:schemeClr val="accent1"/>
              </a:buClr>
            </a:pPr>
            <a:r>
              <a:rPr lang="en-US" sz="1400" dirty="0"/>
              <a:t>Welcome, Board Attendance &amp; Introductions</a:t>
            </a:r>
          </a:p>
          <a:p>
            <a:pPr lvl="0">
              <a:buClr>
                <a:schemeClr val="accent1"/>
              </a:buClr>
            </a:pPr>
            <a:r>
              <a:rPr lang="en-US" sz="1400" dirty="0"/>
              <a:t>Welcome New Members</a:t>
            </a:r>
          </a:p>
          <a:p>
            <a:pPr lvl="0">
              <a:buClr>
                <a:schemeClr val="accent1"/>
              </a:buClr>
            </a:pPr>
            <a:r>
              <a:rPr lang="en-US" sz="1400" dirty="0"/>
              <a:t>Meeting Decorum</a:t>
            </a:r>
          </a:p>
          <a:p>
            <a:pPr lvl="0">
              <a:buClr>
                <a:schemeClr val="accent1"/>
              </a:buClr>
            </a:pPr>
            <a:r>
              <a:rPr lang="en-US" sz="1400" dirty="0"/>
              <a:t>Septic Systems Care &amp; Maintenance – Wayne </a:t>
            </a:r>
            <a:r>
              <a:rPr lang="en-US" sz="1400" dirty="0" err="1"/>
              <a:t>Pavlika</a:t>
            </a:r>
            <a:endParaRPr lang="en-US" sz="1200" dirty="0"/>
          </a:p>
          <a:p>
            <a:pPr lvl="0">
              <a:buClr>
                <a:schemeClr val="accent1"/>
              </a:buClr>
            </a:pPr>
            <a:r>
              <a:rPr lang="en-US" sz="1400" dirty="0"/>
              <a:t>Administrative</a:t>
            </a:r>
            <a:endParaRPr lang="en-US" sz="1200" dirty="0"/>
          </a:p>
          <a:p>
            <a:pPr lvl="1">
              <a:buSzPct val="95000"/>
            </a:pPr>
            <a:r>
              <a:rPr lang="en-US" sz="1200" dirty="0"/>
              <a:t>Agenda Review &amp; Approval</a:t>
            </a:r>
          </a:p>
          <a:p>
            <a:pPr lvl="1">
              <a:buSzPct val="95000"/>
            </a:pPr>
            <a:r>
              <a:rPr lang="en-US" sz="1200" dirty="0"/>
              <a:t>2025 Annual Meeting Minutes Review &amp; Approval</a:t>
            </a:r>
          </a:p>
          <a:p>
            <a:pPr lvl="1">
              <a:buSzPct val="95000"/>
            </a:pPr>
            <a:r>
              <a:rPr lang="en-US" sz="1200" dirty="0"/>
              <a:t>Treasurer’s Report Review &amp; Approval</a:t>
            </a:r>
          </a:p>
          <a:p>
            <a:pPr lvl="1">
              <a:buSzPct val="95000"/>
            </a:pPr>
            <a:r>
              <a:rPr lang="en-US" sz="1200" dirty="0"/>
              <a:t>SAD Account Review</a:t>
            </a:r>
          </a:p>
          <a:p>
            <a:pPr lvl="1">
              <a:buSzPct val="95000"/>
            </a:pPr>
            <a:r>
              <a:rPr lang="en-US" sz="1200" dirty="0"/>
              <a:t>Board of Directors Terms &amp; Approval</a:t>
            </a:r>
          </a:p>
          <a:p>
            <a:pPr lvl="1">
              <a:buSzPct val="95000"/>
            </a:pPr>
            <a:r>
              <a:rPr lang="en-US" sz="1200" dirty="0"/>
              <a:t>By-Laws Amendments Review</a:t>
            </a:r>
          </a:p>
          <a:p>
            <a:pPr lvl="0">
              <a:buClr>
                <a:schemeClr val="accent1"/>
              </a:buClr>
            </a:pPr>
            <a:r>
              <a:rPr lang="en-US" sz="1400" dirty="0"/>
              <a:t>Health of Bear Lake </a:t>
            </a:r>
            <a:endParaRPr lang="en-US" sz="1200" dirty="0"/>
          </a:p>
          <a:p>
            <a:pPr lvl="1">
              <a:buSzPct val="95000"/>
            </a:pPr>
            <a:r>
              <a:rPr lang="en-US" sz="1200" dirty="0"/>
              <a:t>2025 PLM Survey Results</a:t>
            </a:r>
          </a:p>
          <a:p>
            <a:pPr lvl="1">
              <a:buSzPct val="95000"/>
            </a:pPr>
            <a:r>
              <a:rPr lang="en-US" sz="1200" dirty="0"/>
              <a:t>2025 CLMP Results – Craig O’Brien</a:t>
            </a:r>
          </a:p>
          <a:p>
            <a:pPr lvl="0">
              <a:buClr>
                <a:schemeClr val="accent1"/>
              </a:buClr>
            </a:pPr>
            <a:r>
              <a:rPr lang="en-US" sz="1400" dirty="0"/>
              <a:t>Related Lake Information</a:t>
            </a:r>
            <a:endParaRPr lang="en-US" sz="1200" dirty="0"/>
          </a:p>
          <a:p>
            <a:pPr lvl="1">
              <a:buSzPct val="95000"/>
            </a:pPr>
            <a:r>
              <a:rPr lang="en-US" sz="1200" dirty="0"/>
              <a:t>Invasive species</a:t>
            </a:r>
          </a:p>
          <a:p>
            <a:pPr lvl="1">
              <a:buSzPct val="95000"/>
            </a:pPr>
            <a:r>
              <a:rPr lang="en-US" sz="1200" dirty="0"/>
              <a:t>Water Levels</a:t>
            </a:r>
          </a:p>
          <a:p>
            <a:pPr lvl="1">
              <a:buSzPct val="95000"/>
            </a:pPr>
            <a:r>
              <a:rPr lang="en-US" sz="1200" dirty="0"/>
              <a:t>Fish Stocking </a:t>
            </a:r>
          </a:p>
          <a:p>
            <a:pPr lvl="1">
              <a:buSzPct val="95000"/>
            </a:pPr>
            <a:r>
              <a:rPr lang="en-US" sz="1200" dirty="0"/>
              <a:t>Website Review</a:t>
            </a:r>
          </a:p>
          <a:p>
            <a:pPr lvl="0">
              <a:buClr>
                <a:schemeClr val="accent1"/>
              </a:buClr>
            </a:pPr>
            <a:r>
              <a:rPr lang="en-US" sz="1400" dirty="0"/>
              <a:t>Loon Report – Mary, Our Loon Ranger</a:t>
            </a:r>
            <a:endParaRPr lang="en-US" sz="1200" dirty="0"/>
          </a:p>
          <a:p>
            <a:pPr lvl="0">
              <a:buClr>
                <a:schemeClr val="accent1"/>
              </a:buClr>
            </a:pPr>
            <a:r>
              <a:rPr lang="en-US" sz="1400" dirty="0"/>
              <a:t>Open Discussion</a:t>
            </a:r>
            <a:endParaRPr lang="en-US" sz="1200" dirty="0"/>
          </a:p>
          <a:p>
            <a:pPr lvl="0">
              <a:buClr>
                <a:schemeClr val="accent1"/>
              </a:buClr>
            </a:pPr>
            <a:r>
              <a:rPr lang="en-US" sz="1400" dirty="0"/>
              <a:t>What You Can Do</a:t>
            </a:r>
          </a:p>
          <a:p>
            <a:pPr lvl="0">
              <a:buClr>
                <a:schemeClr val="accent1"/>
              </a:buClr>
            </a:pPr>
            <a:r>
              <a:rPr lang="en-US" sz="1400" dirty="0"/>
              <a:t>Adjourn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E9182-4CC9-4EF9-AF62-C223BED95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DEEA6-1AF2-2230-E58E-F62E79DF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63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ea typeface="+mj-ea"/>
                <a:cs typeface="+mj-cs"/>
              </a:rPr>
              <a:t>Agenda Review &amp; Approval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C13AB-D1F0-9865-19B0-2C6A3D98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638799"/>
          </a:xfrm>
        </p:spPr>
        <p:txBody>
          <a:bodyPr/>
          <a:lstStyle/>
          <a:p>
            <a:pPr lvl="0">
              <a:buClr>
                <a:schemeClr val="accent1"/>
              </a:buClr>
            </a:pPr>
            <a:r>
              <a:rPr lang="en-US" sz="2800" dirty="0"/>
              <a:t>Welcome &amp; Introductions</a:t>
            </a:r>
            <a:endParaRPr lang="en-US" sz="2400" dirty="0"/>
          </a:p>
          <a:p>
            <a:pPr lvl="0">
              <a:buClr>
                <a:schemeClr val="accent1"/>
              </a:buClr>
            </a:pPr>
            <a:r>
              <a:rPr lang="en-US" sz="2800" dirty="0"/>
              <a:t>Board Attendance &amp; Introductions</a:t>
            </a:r>
          </a:p>
          <a:p>
            <a:pPr lvl="0">
              <a:buClr>
                <a:schemeClr val="accent1"/>
              </a:buClr>
            </a:pPr>
            <a:r>
              <a:rPr lang="en-US" sz="2800" dirty="0"/>
              <a:t>Welcome New Members</a:t>
            </a:r>
          </a:p>
          <a:p>
            <a:pPr lvl="0">
              <a:buClr>
                <a:schemeClr val="accent1"/>
              </a:buClr>
            </a:pPr>
            <a:r>
              <a:rPr lang="en-US" sz="2800" dirty="0"/>
              <a:t>Septic Systems Care &amp; Maintenance – Wayne </a:t>
            </a:r>
            <a:r>
              <a:rPr lang="en-US" sz="2800" dirty="0" err="1"/>
              <a:t>Pavlika</a:t>
            </a:r>
            <a:endParaRPr lang="en-US" sz="2400" dirty="0"/>
          </a:p>
          <a:p>
            <a:pPr lvl="0">
              <a:buClr>
                <a:schemeClr val="accent1"/>
              </a:buClr>
            </a:pPr>
            <a:r>
              <a:rPr lang="en-US" sz="2800" dirty="0"/>
              <a:t>Administrative</a:t>
            </a:r>
            <a:endParaRPr lang="en-US" sz="2400" dirty="0"/>
          </a:p>
          <a:p>
            <a:pPr lvl="0">
              <a:buClr>
                <a:schemeClr val="accent1"/>
              </a:buClr>
            </a:pPr>
            <a:r>
              <a:rPr lang="en-US" sz="2800" dirty="0"/>
              <a:t>Health of Bear Lake </a:t>
            </a:r>
            <a:endParaRPr lang="en-US" sz="2400" dirty="0"/>
          </a:p>
          <a:p>
            <a:pPr lvl="0">
              <a:buClr>
                <a:schemeClr val="accent1"/>
              </a:buClr>
            </a:pPr>
            <a:r>
              <a:rPr lang="en-US" sz="2800" dirty="0"/>
              <a:t>Related Lake Information</a:t>
            </a:r>
            <a:endParaRPr lang="en-US" sz="2400" dirty="0"/>
          </a:p>
          <a:p>
            <a:pPr lvl="0">
              <a:buClr>
                <a:schemeClr val="accent1"/>
              </a:buClr>
            </a:pPr>
            <a:r>
              <a:rPr lang="en-US" sz="2800" dirty="0"/>
              <a:t>Loon Report – Mary, Our Loon Ranger</a:t>
            </a:r>
            <a:endParaRPr lang="en-US" sz="2400" dirty="0"/>
          </a:p>
          <a:p>
            <a:pPr lvl="0">
              <a:buClr>
                <a:schemeClr val="accent1"/>
              </a:buClr>
            </a:pPr>
            <a:r>
              <a:rPr lang="en-US" sz="2800" dirty="0"/>
              <a:t>Open Discussion</a:t>
            </a:r>
            <a:endParaRPr lang="en-US" sz="2400" dirty="0"/>
          </a:p>
          <a:p>
            <a:pPr lvl="0">
              <a:buClr>
                <a:schemeClr val="accent1"/>
              </a:buClr>
            </a:pPr>
            <a:r>
              <a:rPr lang="en-US" sz="2800" dirty="0"/>
              <a:t>What You Can Do</a:t>
            </a:r>
          </a:p>
          <a:p>
            <a:pPr lvl="0">
              <a:buClr>
                <a:schemeClr val="accent1"/>
              </a:buClr>
            </a:pPr>
            <a:r>
              <a:rPr lang="en-US" sz="2800" dirty="0"/>
              <a:t>Adjourn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27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1193C-1FEE-8B6A-8559-C4C3A7F9D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375F-BA62-E0B0-7E07-423E8B92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pPr lvl="1">
              <a:buSzPct val="95000"/>
            </a:pPr>
            <a:r>
              <a:rPr lang="en-US" sz="4400" dirty="0"/>
              <a:t>2025 Annual Minutes Review &amp; Approval</a:t>
            </a:r>
          </a:p>
        </p:txBody>
      </p:sp>
    </p:spTree>
    <p:extLst>
      <p:ext uri="{BB962C8B-B14F-4D97-AF65-F5344CB8AC3E}">
        <p14:creationId xmlns:p14="http://schemas.microsoft.com/office/powerpoint/2010/main" val="2076283585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FA45E-6E4F-314F-1B8F-8F9E62E2A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E1841-8959-6DDE-BE36-B9AFA1D7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68580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Treasurer's Report Review &amp; Approval</a:t>
            </a:r>
            <a:endParaRPr lang="en-US" sz="4400" dirty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822DC-28A1-4945-F619-FDE09880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3600" dirty="0"/>
              <a:t>$2,304.42 beginning balance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3600" dirty="0"/>
              <a:t>    + $425.00 (donations) 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3600" dirty="0"/>
              <a:t>    - ($148.86) (expenses *) 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3600" dirty="0"/>
              <a:t>$2580.56 ending balance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endParaRPr lang="en-US" sz="2000" dirty="0"/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3600" dirty="0"/>
              <a:t>* stamps &amp; copies</a:t>
            </a:r>
          </a:p>
        </p:txBody>
      </p:sp>
    </p:spTree>
    <p:extLst>
      <p:ext uri="{BB962C8B-B14F-4D97-AF65-F5344CB8AC3E}">
        <p14:creationId xmlns:p14="http://schemas.microsoft.com/office/powerpoint/2010/main" val="40559235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E99D-902A-E9EA-A003-0CB1ECE8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sz="4400" dirty="0">
                <a:ea typeface="ＭＳ Ｐゴシック" panose="020B0600070205080204" pitchFamily="34" charset="-128"/>
              </a:rPr>
              <a:t>Special Assessment District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A0F83-5FB4-B86C-689D-D84DBD06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2800" dirty="0"/>
              <a:t>PLM estimated expenses ($7786.00) PLUS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2800" dirty="0"/>
              <a:t>Estimated administrative expenses ($1500) MINUS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2800" dirty="0"/>
              <a:t>Last year’s balance ($2052.63) DIVIDED BY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2800" dirty="0"/>
              <a:t>157 parcels EQUALS 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3200" b="1" dirty="0"/>
              <a:t>$46 </a:t>
            </a:r>
            <a:r>
              <a:rPr lang="en-US" sz="2800" dirty="0"/>
              <a:t>2026 SAD fee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2800" dirty="0"/>
              <a:t>Lake treatment expenses range between $2100 - $5800 in the last few years.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2800" dirty="0"/>
              <a:t>Administrative expenses range between $1100 - $2000 in the last few years.</a:t>
            </a:r>
          </a:p>
          <a:p>
            <a:pPr lvl="0">
              <a:lnSpc>
                <a:spcPct val="100000"/>
              </a:lnSpc>
              <a:buClr>
                <a:schemeClr val="accent1"/>
              </a:buClr>
            </a:pPr>
            <a:r>
              <a:rPr lang="en-US" sz="2800" dirty="0"/>
              <a:t>Current balance – $8010.63</a:t>
            </a:r>
          </a:p>
          <a:p>
            <a:pPr marL="0" indent="0">
              <a:buNone/>
            </a:pPr>
            <a:endParaRPr lang="en-US" sz="4400" dirty="0">
              <a:solidFill>
                <a:schemeClr val="tx2"/>
              </a:solidFill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079784"/>
      </p:ext>
    </p:extLst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97044</TotalTime>
  <Words>859</Words>
  <Application>Microsoft Macintosh PowerPoint</Application>
  <PresentationFormat>On-screen Show (4:3)</PresentationFormat>
  <Paragraphs>159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ArialMT</vt:lpstr>
      <vt:lpstr>Calibri</vt:lpstr>
      <vt:lpstr>Constantia</vt:lpstr>
      <vt:lpstr>Courier New</vt:lpstr>
      <vt:lpstr>Wingdings 2</vt:lpstr>
      <vt:lpstr>Flow</vt:lpstr>
      <vt:lpstr>17th Annual Meeting Bear Lake Association May 24, 2026,  4:00 PM</vt:lpstr>
      <vt:lpstr>PowerPoint Presentation</vt:lpstr>
      <vt:lpstr>Meeting Decorum</vt:lpstr>
      <vt:lpstr>Septic Systems - Wayne Pavlika</vt:lpstr>
      <vt:lpstr>Agenda</vt:lpstr>
      <vt:lpstr>Agenda Review &amp; Approval</vt:lpstr>
      <vt:lpstr>2025 Annual Minutes Review &amp; Approval</vt:lpstr>
      <vt:lpstr>Treasurer's Report Review &amp; Approval</vt:lpstr>
      <vt:lpstr>Special Assessment District Account</vt:lpstr>
      <vt:lpstr>Board of Directors Terms &amp; Voting</vt:lpstr>
      <vt:lpstr>By-Laws Review</vt:lpstr>
      <vt:lpstr>2025 PLM Survey Results</vt:lpstr>
      <vt:lpstr>2025 PLM Survey Results</vt:lpstr>
      <vt:lpstr>2025 PLM Survey Results</vt:lpstr>
      <vt:lpstr>2025 CLMP Secchi (Clarity) Readings</vt:lpstr>
      <vt:lpstr>2025 CMLP Results – TSI Numerical Scale Indicating Nutrient Enrichment</vt:lpstr>
      <vt:lpstr>2025 CMLP Results – TSI Numerical Scale Indicating Nutrient Enrichment</vt:lpstr>
      <vt:lpstr>2025 CLMP Results</vt:lpstr>
      <vt:lpstr>Eurasian Water Milfoil</vt:lpstr>
      <vt:lpstr>Purple Loosestrife</vt:lpstr>
      <vt:lpstr>Phragmites</vt:lpstr>
      <vt:lpstr>Lake Water Levels – Historical</vt:lpstr>
      <vt:lpstr>Fish  Stockings</vt:lpstr>
      <vt:lpstr>Website Review</vt:lpstr>
      <vt:lpstr>Loon Report – Mary, The Loon Ranger</vt:lpstr>
      <vt:lpstr>Open Discussion</vt:lpstr>
      <vt:lpstr>What You Can Do</vt:lpstr>
      <vt:lpstr>Adjourn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Annual Meeting</dc:title>
  <dc:creator>Sam Rahaim</dc:creator>
  <cp:lastModifiedBy>Lisa Douglass</cp:lastModifiedBy>
  <cp:revision>619</cp:revision>
  <cp:lastPrinted>2024-05-05T15:11:34Z</cp:lastPrinted>
  <dcterms:created xsi:type="dcterms:W3CDTF">2014-05-13T21:57:39Z</dcterms:created>
  <dcterms:modified xsi:type="dcterms:W3CDTF">2026-05-23T15:50:11Z</dcterms:modified>
</cp:coreProperties>
</file>