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9"/>
  </p:notesMasterIdLst>
  <p:handoutMasterIdLst>
    <p:handoutMasterId r:id="rId10"/>
  </p:handoutMasterIdLst>
  <p:sldIdLst>
    <p:sldId id="464" r:id="rId2"/>
    <p:sldId id="422" r:id="rId3"/>
    <p:sldId id="429" r:id="rId4"/>
    <p:sldId id="405" r:id="rId5"/>
    <p:sldId id="410" r:id="rId6"/>
    <p:sldId id="285" r:id="rId7"/>
    <p:sldId id="46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8CC"/>
    <a:srgbClr val="28C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03" d="100"/>
          <a:sy n="103" d="100"/>
        </p:scale>
        <p:origin x="42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B9CE4525-7F7B-4C13-B464-936939E6F424}" type="datetimeFigureOut">
              <a:rPr lang="en-US" smtClean="0"/>
              <a:t>5/23/2022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DE69CAF-5430-4781-AE51-CE432B22F106}" type="slidenum">
              <a:rPr lang="en-US" smtClean="0"/>
              <a:t>‹#›</a:t>
            </a:fld>
            <a:endParaRPr lang="en-US" dirty="0"/>
          </a:p>
        </p:txBody>
      </p:sp>
    </p:spTree>
    <p:extLst>
      <p:ext uri="{BB962C8B-B14F-4D97-AF65-F5344CB8AC3E}">
        <p14:creationId xmlns:p14="http://schemas.microsoft.com/office/powerpoint/2010/main" val="4017565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27" tIns="45713" rIns="91427" bIns="45713" rtlCol="0"/>
          <a:lstStyle>
            <a:lvl1pPr algn="r">
              <a:defRPr sz="1200"/>
            </a:lvl1pPr>
          </a:lstStyle>
          <a:p>
            <a:fld id="{2A2B8369-9CE8-4C03-AD4C-6EC5D76504A7}" type="datetimeFigureOut">
              <a:rPr lang="en-US" smtClean="0"/>
              <a:pPr/>
              <a:t>5/23/2022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040" y="4416427"/>
            <a:ext cx="560832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27" tIns="45713" rIns="91427" bIns="45713" rtlCol="0" anchor="b"/>
          <a:lstStyle>
            <a:lvl1pPr algn="r">
              <a:defRPr sz="1200"/>
            </a:lvl1pPr>
          </a:lstStyle>
          <a:p>
            <a:fld id="{0E835E06-2E82-4DBE-92D8-5F7202E23C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35144F1-D021-4CA9-BD3C-D474B454CCD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9BB0-8136-4022-87F4-8B4ECF4BAE9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6D827-EB34-4C8D-8A12-B44172A83F3B}"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6D827-EB34-4C8D-8A12-B44172A83F3B}" type="datetimeFigureOut">
              <a:rPr lang="en-US" smtClean="0"/>
              <a:pPr/>
              <a:t>5/23/2022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00749-C071-49B7-91BB-C75AE091103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Leaves and Rake Clip Art - Leaves and Rake Image | Leaves doodle, Maple leaf  drawing, Leaves piles">
            <a:extLst>
              <a:ext uri="{FF2B5EF4-FFF2-40B4-BE49-F238E27FC236}">
                <a16:creationId xmlns:a16="http://schemas.microsoft.com/office/drawing/2014/main" id="{EAE54213-CB25-44C6-8D2E-CC0AFDDF2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3226">
            <a:off x="6841044" y="1890882"/>
            <a:ext cx="1138393" cy="798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C32CCF-B65A-42B3-AC7D-9EBBE88AA967}"/>
              </a:ext>
            </a:extLst>
          </p:cNvPr>
          <p:cNvSpPr>
            <a:spLocks noGrp="1"/>
          </p:cNvSpPr>
          <p:nvPr>
            <p:ph type="title"/>
          </p:nvPr>
        </p:nvSpPr>
        <p:spPr>
          <a:xfrm>
            <a:off x="0" y="1082713"/>
            <a:ext cx="9144000" cy="1143000"/>
          </a:xfrm>
        </p:spPr>
        <p:txBody>
          <a:bodyPr>
            <a:noAutofit/>
          </a:bodyPr>
          <a:lstStyle/>
          <a:p>
            <a:r>
              <a:rPr lang="en-US" sz="3600" dirty="0">
                <a:solidFill>
                  <a:srgbClr val="002060"/>
                </a:solidFill>
              </a:rPr>
              <a:t>What can you do to help protect Bear Lake?</a:t>
            </a:r>
          </a:p>
        </p:txBody>
      </p:sp>
      <p:sp>
        <p:nvSpPr>
          <p:cNvPr id="3" name="Text Placeholder 2">
            <a:extLst>
              <a:ext uri="{FF2B5EF4-FFF2-40B4-BE49-F238E27FC236}">
                <a16:creationId xmlns:a16="http://schemas.microsoft.com/office/drawing/2014/main" id="{6829A2B1-57F2-42FE-89B0-AAD57784CD80}"/>
              </a:ext>
            </a:extLst>
          </p:cNvPr>
          <p:cNvSpPr>
            <a:spLocks noGrp="1"/>
          </p:cNvSpPr>
          <p:nvPr>
            <p:ph type="body" sz="half" idx="1"/>
          </p:nvPr>
        </p:nvSpPr>
        <p:spPr>
          <a:xfrm>
            <a:off x="152400" y="2253816"/>
            <a:ext cx="8839200" cy="4525963"/>
          </a:xfrm>
        </p:spPr>
        <p:txBody>
          <a:bodyPr>
            <a:normAutofit fontScale="92500" lnSpcReduction="10000"/>
          </a:bodyPr>
          <a:lstStyle/>
          <a:p>
            <a:r>
              <a:rPr lang="en-US" sz="1600" b="1" dirty="0">
                <a:solidFill>
                  <a:srgbClr val="002060"/>
                </a:solidFill>
              </a:rPr>
              <a:t>Do not rake leaves into the lake. Decomposing leaves produces more muck. </a:t>
            </a:r>
            <a:endParaRPr lang="en-US" sz="1600" dirty="0">
              <a:solidFill>
                <a:srgbClr val="002060"/>
              </a:solidFill>
            </a:endParaRPr>
          </a:p>
          <a:p>
            <a:r>
              <a:rPr lang="en-US" sz="1600" b="1" dirty="0">
                <a:solidFill>
                  <a:srgbClr val="002060"/>
                </a:solidFill>
              </a:rPr>
              <a:t>Do not feed the ducks and geese.</a:t>
            </a:r>
            <a:endParaRPr lang="en-US" sz="1600" dirty="0">
              <a:solidFill>
                <a:srgbClr val="002060"/>
              </a:solidFill>
            </a:endParaRPr>
          </a:p>
          <a:p>
            <a:r>
              <a:rPr lang="en-US" sz="1600" b="1" dirty="0">
                <a:solidFill>
                  <a:srgbClr val="002060"/>
                </a:solidFill>
              </a:rPr>
              <a:t>Remove dog, geese and duck droppings from lawns, docks, etc. Excess feces will increase nutrients within the lake.</a:t>
            </a:r>
            <a:endParaRPr lang="en-US" sz="1600" dirty="0">
              <a:solidFill>
                <a:srgbClr val="002060"/>
              </a:solidFill>
            </a:endParaRPr>
          </a:p>
          <a:p>
            <a:r>
              <a:rPr lang="en-US" sz="1600" b="1" dirty="0">
                <a:solidFill>
                  <a:srgbClr val="002060"/>
                </a:solidFill>
              </a:rPr>
              <a:t>If you do fertilize make sure you are using Phosphorus free fertilizer. One pound of phosphorous may produce over 775 pounds of algae-“The slimy green stuff”.</a:t>
            </a:r>
            <a:endParaRPr lang="en-US" sz="1600" dirty="0">
              <a:solidFill>
                <a:srgbClr val="002060"/>
              </a:solidFill>
            </a:endParaRPr>
          </a:p>
          <a:p>
            <a:r>
              <a:rPr lang="en-US" sz="1600" b="1" dirty="0">
                <a:solidFill>
                  <a:srgbClr val="002060"/>
                </a:solidFill>
              </a:rPr>
              <a:t>Perforate lawn periodically and seed and mulch exposed soil (to prevent erosion).</a:t>
            </a:r>
            <a:endParaRPr lang="en-US" sz="1600" dirty="0">
              <a:solidFill>
                <a:srgbClr val="002060"/>
              </a:solidFill>
            </a:endParaRPr>
          </a:p>
          <a:p>
            <a:r>
              <a:rPr lang="en-US" sz="1600" b="1" dirty="0">
                <a:solidFill>
                  <a:srgbClr val="002060"/>
                </a:solidFill>
              </a:rPr>
              <a:t>Remove aquatic plants, leaves/branches and other debris that washes up along the lakeshore so less decomposition occurs in or near the lake.</a:t>
            </a:r>
            <a:endParaRPr lang="en-US" sz="1600" dirty="0">
              <a:solidFill>
                <a:srgbClr val="002060"/>
              </a:solidFill>
            </a:endParaRPr>
          </a:p>
          <a:p>
            <a:r>
              <a:rPr lang="en-US" sz="1600" b="1" dirty="0">
                <a:solidFill>
                  <a:srgbClr val="002060"/>
                </a:solidFill>
              </a:rPr>
              <a:t>Always use silt fences when building a new home or doing any yard-work that would cause erosion.</a:t>
            </a:r>
            <a:endParaRPr lang="en-US" sz="1600" dirty="0">
              <a:solidFill>
                <a:srgbClr val="002060"/>
              </a:solidFill>
            </a:endParaRPr>
          </a:p>
          <a:p>
            <a:r>
              <a:rPr lang="en-US" sz="1600" b="1" dirty="0">
                <a:solidFill>
                  <a:srgbClr val="002060"/>
                </a:solidFill>
              </a:rPr>
              <a:t>Keep all burn piles and debris piles away from lake.  Do not burn near the water.  The ash is concentrated nutrients!</a:t>
            </a:r>
            <a:endParaRPr lang="en-US" sz="1600" dirty="0">
              <a:solidFill>
                <a:srgbClr val="002060"/>
              </a:solidFill>
            </a:endParaRPr>
          </a:p>
          <a:p>
            <a:r>
              <a:rPr lang="en-US" sz="1600" b="1" dirty="0">
                <a:solidFill>
                  <a:srgbClr val="002060"/>
                </a:solidFill>
              </a:rPr>
              <a:t>Encourage the use of stone, brick and similar porous materials when building a landscape to minimize urban water collection.</a:t>
            </a:r>
          </a:p>
          <a:p>
            <a:r>
              <a:rPr lang="en-US" sz="1600" b="1" dirty="0">
                <a:solidFill>
                  <a:srgbClr val="002060"/>
                </a:solidFill>
              </a:rPr>
              <a:t>Create a natural buffer close to the water’s edge. </a:t>
            </a:r>
          </a:p>
          <a:p>
            <a:pPr lvl="1"/>
            <a:r>
              <a:rPr lang="en-US" sz="1400" b="1" dirty="0">
                <a:solidFill>
                  <a:srgbClr val="002060"/>
                </a:solidFill>
              </a:rPr>
              <a:t>A natural setting will filter excess nutrients from entering the water </a:t>
            </a:r>
          </a:p>
          <a:p>
            <a:pPr lvl="1"/>
            <a:r>
              <a:rPr lang="en-US" sz="1400" b="1" dirty="0">
                <a:solidFill>
                  <a:srgbClr val="002060"/>
                </a:solidFill>
              </a:rPr>
              <a:t>Decreases erosion. </a:t>
            </a:r>
          </a:p>
          <a:p>
            <a:pPr lvl="1"/>
            <a:r>
              <a:rPr lang="en-US" sz="1400" b="1" dirty="0">
                <a:solidFill>
                  <a:srgbClr val="002060"/>
                </a:solidFill>
              </a:rPr>
              <a:t>Deters geese from making a stop on your beach front.  Geese do not like areas where they cannot see the predators coming towards them.  </a:t>
            </a:r>
            <a:endParaRPr lang="en-US" sz="1400" dirty="0">
              <a:solidFill>
                <a:srgbClr val="002060"/>
              </a:solidFill>
            </a:endParaRPr>
          </a:p>
          <a:p>
            <a:endParaRPr lang="en-US" sz="1600" dirty="0">
              <a:solidFill>
                <a:srgbClr val="002060"/>
              </a:solidFill>
            </a:endParaRPr>
          </a:p>
          <a:p>
            <a:pPr marL="0" indent="0">
              <a:buNone/>
            </a:pPr>
            <a:endParaRPr lang="en-US" sz="1600" dirty="0">
              <a:solidFill>
                <a:srgbClr val="002060"/>
              </a:solidFill>
            </a:endParaRPr>
          </a:p>
        </p:txBody>
      </p:sp>
      <p:pic>
        <p:nvPicPr>
          <p:cNvPr id="6" name="Picture 3" descr="PLM_logo-inline_full-color_RGB">
            <a:extLst>
              <a:ext uri="{FF2B5EF4-FFF2-40B4-BE49-F238E27FC236}">
                <a16:creationId xmlns:a16="http://schemas.microsoft.com/office/drawing/2014/main" id="{1B8730DC-22C8-4B6A-84F9-E210D7C2C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8221"/>
            <a:ext cx="2492738" cy="100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06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0116-7A85-4C86-918F-B5CDA8BADD64}"/>
              </a:ext>
            </a:extLst>
          </p:cNvPr>
          <p:cNvSpPr>
            <a:spLocks noGrp="1"/>
          </p:cNvSpPr>
          <p:nvPr>
            <p:ph type="title"/>
          </p:nvPr>
        </p:nvSpPr>
        <p:spPr>
          <a:xfrm>
            <a:off x="76200" y="1122453"/>
            <a:ext cx="8915400" cy="762000"/>
          </a:xfrm>
        </p:spPr>
        <p:txBody>
          <a:bodyPr>
            <a:noAutofit/>
          </a:bodyPr>
          <a:lstStyle/>
          <a:p>
            <a:r>
              <a:rPr lang="en-US" sz="3600" dirty="0">
                <a:solidFill>
                  <a:schemeClr val="bg2"/>
                </a:solidFill>
                <a:latin typeface="Trebuchet MS" panose="020B0603020202020204" pitchFamily="34" charset="0"/>
              </a:rPr>
              <a:t>Natural Shoreline &amp; Nutrient Abatement</a:t>
            </a:r>
          </a:p>
        </p:txBody>
      </p:sp>
      <p:sp>
        <p:nvSpPr>
          <p:cNvPr id="3" name="Content Placeholder 2">
            <a:extLst>
              <a:ext uri="{FF2B5EF4-FFF2-40B4-BE49-F238E27FC236}">
                <a16:creationId xmlns:a16="http://schemas.microsoft.com/office/drawing/2014/main" id="{129CCF39-3435-45B8-81B4-6DD8D9E5A064}"/>
              </a:ext>
            </a:extLst>
          </p:cNvPr>
          <p:cNvSpPr>
            <a:spLocks noGrp="1"/>
          </p:cNvSpPr>
          <p:nvPr>
            <p:ph idx="1"/>
          </p:nvPr>
        </p:nvSpPr>
        <p:spPr>
          <a:xfrm>
            <a:off x="76200" y="1981200"/>
            <a:ext cx="8915400" cy="4754563"/>
          </a:xfrm>
        </p:spPr>
        <p:txBody>
          <a:bodyPr>
            <a:normAutofit/>
          </a:bodyPr>
          <a:lstStyle/>
          <a:p>
            <a:r>
              <a:rPr lang="en-US" sz="1500" dirty="0">
                <a:solidFill>
                  <a:schemeClr val="bg2"/>
                </a:solidFill>
                <a:latin typeface="Trebuchet MS" panose="020B0603020202020204" pitchFamily="34" charset="0"/>
              </a:rPr>
              <a:t>Lakeshore residents should also be encouraged to manage their waterside landscapes according to the recommendations outlined in publications on this topic available from the MSU Extension.</a:t>
            </a:r>
          </a:p>
          <a:p>
            <a:r>
              <a:rPr lang="en-US" sz="1500" dirty="0">
                <a:solidFill>
                  <a:schemeClr val="bg2"/>
                </a:solidFill>
                <a:latin typeface="Trebuchet MS" panose="020B0603020202020204" pitchFamily="34" charset="0"/>
              </a:rPr>
              <a:t>Rooted plants derive most of their key nutrients from the sediments; thus, they respond slowly, if at all, to reductions in nutrient loading.  In fact, if reductions in nutrient loading lead to improved water clarity, the growth of rooted plants will probably increase.</a:t>
            </a:r>
          </a:p>
          <a:p>
            <a:r>
              <a:rPr lang="en-US" sz="1500" dirty="0">
                <a:solidFill>
                  <a:schemeClr val="bg2"/>
                </a:solidFill>
                <a:latin typeface="Trebuchet MS" panose="020B0603020202020204" pitchFamily="34" charset="0"/>
              </a:rPr>
              <a:t>If organic material (muck) accumulates to undesirable levels in shoreline areas, bacterial treatments should be considered as a way to alleviate the buildup.  </a:t>
            </a:r>
          </a:p>
          <a:p>
            <a:r>
              <a:rPr lang="en-US" sz="1500" dirty="0">
                <a:solidFill>
                  <a:schemeClr val="bg2"/>
                </a:solidFill>
                <a:latin typeface="Trebuchet MS" panose="020B0603020202020204" pitchFamily="34" charset="0"/>
              </a:rPr>
              <a:t>Shoreline development has led to habitat degradation and as lakes continue to become more and more developed, the impacts continue to be damaging to the lake ecosystem. </a:t>
            </a:r>
          </a:p>
          <a:p>
            <a:pPr lvl="1"/>
            <a:r>
              <a:rPr lang="en-US" sz="1500" dirty="0">
                <a:solidFill>
                  <a:schemeClr val="bg2"/>
                </a:solidFill>
                <a:latin typeface="Trebuchet MS" panose="020B0603020202020204" pitchFamily="34" charset="0"/>
              </a:rPr>
              <a:t>From mowed grass and sandy beaches, to seawalls and riprap and fertilizer, development has negatively impacted a lake in all ecological aspects.  </a:t>
            </a:r>
          </a:p>
          <a:p>
            <a:pPr lvl="1"/>
            <a:r>
              <a:rPr lang="en-US" sz="1500" dirty="0">
                <a:solidFill>
                  <a:schemeClr val="bg2"/>
                </a:solidFill>
                <a:latin typeface="Trebuchet MS" panose="020B0603020202020204" pitchFamily="34" charset="0"/>
              </a:rPr>
              <a:t>Working to reduce the human footprint around the lake, the health of the lake will be improved. </a:t>
            </a:r>
          </a:p>
          <a:p>
            <a:pPr lvl="1"/>
            <a:r>
              <a:rPr lang="en-US" sz="1500" dirty="0">
                <a:solidFill>
                  <a:schemeClr val="bg2"/>
                </a:solidFill>
                <a:latin typeface="Trebuchet MS" panose="020B0603020202020204" pitchFamily="34" charset="0"/>
              </a:rPr>
              <a:t>Natural shoreline restoration is helpful from reducing nutrient loading and runoff to providing habitat for frogs and fish to naturally defending against Canadian geese congregating in your yard, it is important that action is taken to minimize development impact and restore natural features. </a:t>
            </a:r>
          </a:p>
          <a:p>
            <a:pPr lvl="1"/>
            <a:r>
              <a:rPr lang="en-US" sz="1500" dirty="0">
                <a:solidFill>
                  <a:schemeClr val="bg2"/>
                </a:solidFill>
                <a:latin typeface="Trebuchet MS" panose="020B0603020202020204" pitchFamily="34" charset="0"/>
              </a:rPr>
              <a:t>Maintaining a natural shoreline can greatly aid in the overall health of the lake. </a:t>
            </a:r>
          </a:p>
          <a:p>
            <a:endParaRPr lang="en-US" sz="1500" dirty="0">
              <a:solidFill>
                <a:schemeClr val="bg2"/>
              </a:solidFill>
              <a:latin typeface="Trebuchet MS" panose="020B0603020202020204" pitchFamily="34" charset="0"/>
            </a:endParaRPr>
          </a:p>
          <a:p>
            <a:endParaRPr lang="en-US" dirty="0">
              <a:solidFill>
                <a:schemeClr val="bg2"/>
              </a:solidFill>
              <a:latin typeface="Trebuchet MS" panose="020B0603020202020204" pitchFamily="34" charset="0"/>
            </a:endParaRPr>
          </a:p>
        </p:txBody>
      </p:sp>
      <p:pic>
        <p:nvPicPr>
          <p:cNvPr id="4" name="Picture 3" descr="PLM_logo-inline_full-color_RGB">
            <a:extLst>
              <a:ext uri="{FF2B5EF4-FFF2-40B4-BE49-F238E27FC236}">
                <a16:creationId xmlns:a16="http://schemas.microsoft.com/office/drawing/2014/main" id="{BDF59D1B-A7A6-4294-8390-FB57F73E7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2" y="82626"/>
            <a:ext cx="2340338" cy="9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6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06353-1EF2-4C7B-99C1-9BE1FDC87316}"/>
              </a:ext>
            </a:extLst>
          </p:cNvPr>
          <p:cNvPicPr/>
          <p:nvPr/>
        </p:nvPicPr>
        <p:blipFill>
          <a:blip r:embed="rId2">
            <a:extLst>
              <a:ext uri="{28A0092B-C50C-407E-A947-70E740481C1C}">
                <a14:useLocalDpi xmlns:a14="http://schemas.microsoft.com/office/drawing/2010/main" val="0"/>
              </a:ext>
            </a:extLst>
          </a:blip>
          <a:stretch>
            <a:fillRect/>
          </a:stretch>
        </p:blipFill>
        <p:spPr>
          <a:xfrm>
            <a:off x="-1" y="3200400"/>
            <a:ext cx="9113855" cy="3655088"/>
          </a:xfrm>
          <a:prstGeom prst="rect">
            <a:avLst/>
          </a:prstGeom>
        </p:spPr>
      </p:pic>
      <p:sp>
        <p:nvSpPr>
          <p:cNvPr id="3" name="Content Placeholder 2">
            <a:extLst>
              <a:ext uri="{FF2B5EF4-FFF2-40B4-BE49-F238E27FC236}">
                <a16:creationId xmlns:a16="http://schemas.microsoft.com/office/drawing/2014/main" id="{6CF9BCD8-FC9E-4D04-906F-BD1893F7DD44}"/>
              </a:ext>
            </a:extLst>
          </p:cNvPr>
          <p:cNvSpPr>
            <a:spLocks noGrp="1"/>
          </p:cNvSpPr>
          <p:nvPr>
            <p:ph idx="1"/>
          </p:nvPr>
        </p:nvSpPr>
        <p:spPr>
          <a:xfrm>
            <a:off x="-15074" y="533400"/>
            <a:ext cx="9144000" cy="2895600"/>
          </a:xfrm>
        </p:spPr>
        <p:txBody>
          <a:bodyPr>
            <a:noAutofit/>
          </a:bodyPr>
          <a:lstStyle/>
          <a:p>
            <a:r>
              <a:rPr lang="en-US" sz="1600" dirty="0">
                <a:solidFill>
                  <a:schemeClr val="bg2"/>
                </a:solidFill>
                <a:latin typeface="Trebuchet MS" panose="020B0603020202020204" pitchFamily="34" charset="0"/>
              </a:rPr>
              <a:t>Converting seawall shorelines back to natural vegetation; plants, trees and shrubs along the water’s edge has many benefits for the lake.  </a:t>
            </a:r>
          </a:p>
          <a:p>
            <a:pPr lvl="1"/>
            <a:r>
              <a:rPr lang="en-US" sz="1400" dirty="0">
                <a:solidFill>
                  <a:schemeClr val="bg2"/>
                </a:solidFill>
                <a:latin typeface="Trebuchet MS" panose="020B0603020202020204" pitchFamily="34" charset="0"/>
              </a:rPr>
              <a:t>Benefits include erosion control, nutrient and pollution absorption, increase in wildlife and fish habitat and reduction of nuisance geese on lawns. </a:t>
            </a:r>
          </a:p>
          <a:p>
            <a:pPr lvl="1"/>
            <a:r>
              <a:rPr lang="en-US" sz="1400" dirty="0">
                <a:solidFill>
                  <a:schemeClr val="bg2"/>
                </a:solidFill>
                <a:latin typeface="Trebuchet MS" panose="020B0603020202020204" pitchFamily="34" charset="0"/>
              </a:rPr>
              <a:t>If seawall removal is not feasible there are other options residents can do to improve and protect the lake.  </a:t>
            </a:r>
          </a:p>
          <a:p>
            <a:pPr lvl="1"/>
            <a:r>
              <a:rPr lang="en-US" sz="1400" dirty="0">
                <a:solidFill>
                  <a:schemeClr val="bg2"/>
                </a:solidFill>
                <a:latin typeface="Trebuchet MS" panose="020B0603020202020204" pitchFamily="34" charset="0"/>
              </a:rPr>
              <a:t>Placing rip rap in front of a seawall will help reduce wave action thus reducing lake scour.  Rip rap can also create a suitable shoreline for animals to access the land and provide places for aquatic insects and plants to grow. </a:t>
            </a:r>
          </a:p>
          <a:p>
            <a:pPr lvl="1"/>
            <a:r>
              <a:rPr lang="en-US" sz="1400" dirty="0">
                <a:solidFill>
                  <a:schemeClr val="bg2"/>
                </a:solidFill>
                <a:latin typeface="Trebuchet MS" panose="020B0603020202020204" pitchFamily="34" charset="0"/>
              </a:rPr>
              <a:t>Native vegetation can be planted within the rip rap, creating a more natural shoreline. Adding rip rap is an easy, affordable and effective way to help the lake.</a:t>
            </a:r>
          </a:p>
          <a:p>
            <a:endParaRPr lang="en-US" sz="1600" dirty="0"/>
          </a:p>
        </p:txBody>
      </p:sp>
      <p:sp>
        <p:nvSpPr>
          <p:cNvPr id="2" name="Rectangle 1">
            <a:extLst>
              <a:ext uri="{FF2B5EF4-FFF2-40B4-BE49-F238E27FC236}">
                <a16:creationId xmlns:a16="http://schemas.microsoft.com/office/drawing/2014/main" id="{40402A6B-38CB-4140-AF82-60F4E93DF159}"/>
              </a:ext>
            </a:extLst>
          </p:cNvPr>
          <p:cNvSpPr/>
          <p:nvPr/>
        </p:nvSpPr>
        <p:spPr>
          <a:xfrm>
            <a:off x="-30146" y="6571622"/>
            <a:ext cx="4572000" cy="274562"/>
          </a:xfrm>
          <a:prstGeom prst="rect">
            <a:avLst/>
          </a:prstGeom>
        </p:spPr>
        <p:txBody>
          <a:bodyPr>
            <a:spAutoFit/>
          </a:bodyPr>
          <a:lstStyle/>
          <a:p>
            <a:pPr>
              <a:lnSpc>
                <a:spcPct val="115000"/>
              </a:lnSpc>
              <a:spcAft>
                <a:spcPts val="1000"/>
              </a:spcAft>
            </a:pPr>
            <a:r>
              <a:rPr lang="en-US" sz="1050" dirty="0">
                <a:latin typeface="Trebuchet MS" panose="020B0603020202020204" pitchFamily="34" charset="0"/>
                <a:ea typeface="Calibri" panose="020F0502020204030204" pitchFamily="34" charset="0"/>
                <a:cs typeface="Times New Roman" panose="02020603050405020304" pitchFamily="18" charset="0"/>
              </a:rPr>
              <a:t>Picture courtesy of MI Natural Shoreline Partnership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0898" name="Picture 3" descr="PLM_logo-inline_full-color_RGB">
            <a:extLst>
              <a:ext uri="{FF2B5EF4-FFF2-40B4-BE49-F238E27FC236}">
                <a16:creationId xmlns:a16="http://schemas.microsoft.com/office/drawing/2014/main" id="{0344D1C5-9CB2-4CD5-90F4-DA3A16A9CE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3176"/>
            <a:ext cx="1315799" cy="5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157E3-04EA-4A81-AB01-89D1680565DE}"/>
              </a:ext>
            </a:extLst>
          </p:cNvPr>
          <p:cNvPicPr>
            <a:picLocks noChangeAspect="1"/>
          </p:cNvPicPr>
          <p:nvPr/>
        </p:nvPicPr>
        <p:blipFill>
          <a:blip r:embed="rId2"/>
          <a:stretch>
            <a:fillRect/>
          </a:stretch>
        </p:blipFill>
        <p:spPr>
          <a:xfrm>
            <a:off x="6858000" y="2743200"/>
            <a:ext cx="1766887" cy="2801299"/>
          </a:xfrm>
          <a:prstGeom prst="rect">
            <a:avLst/>
          </a:prstGeom>
        </p:spPr>
      </p:pic>
      <p:sp>
        <p:nvSpPr>
          <p:cNvPr id="3" name="Content Placeholder 2">
            <a:extLst>
              <a:ext uri="{FF2B5EF4-FFF2-40B4-BE49-F238E27FC236}">
                <a16:creationId xmlns:a16="http://schemas.microsoft.com/office/drawing/2014/main" id="{BC4427A5-1D9F-4C77-8DA7-9FFD29E03D31}"/>
              </a:ext>
            </a:extLst>
          </p:cNvPr>
          <p:cNvSpPr>
            <a:spLocks noGrp="1"/>
          </p:cNvSpPr>
          <p:nvPr>
            <p:ph idx="1"/>
          </p:nvPr>
        </p:nvSpPr>
        <p:spPr>
          <a:xfrm>
            <a:off x="21862" y="2170239"/>
            <a:ext cx="6677140" cy="4267200"/>
          </a:xfrm>
        </p:spPr>
        <p:txBody>
          <a:bodyPr>
            <a:normAutofit/>
          </a:bodyPr>
          <a:lstStyle/>
          <a:p>
            <a:r>
              <a:rPr lang="en-US" sz="1800" dirty="0">
                <a:solidFill>
                  <a:schemeClr val="bg2"/>
                </a:solidFill>
              </a:rPr>
              <a:t>Early detection and rapid response is key to a successful program.  </a:t>
            </a:r>
          </a:p>
          <a:p>
            <a:r>
              <a:rPr lang="en-US" sz="1800" dirty="0">
                <a:solidFill>
                  <a:schemeClr val="bg2"/>
                </a:solidFill>
              </a:rPr>
              <a:t>Community education and outreach is key to preventing introductions.  </a:t>
            </a:r>
          </a:p>
          <a:p>
            <a:r>
              <a:rPr lang="en-US" sz="1800" dirty="0">
                <a:solidFill>
                  <a:schemeClr val="bg2"/>
                </a:solidFill>
              </a:rPr>
              <a:t>More often than not, nonnative aquatic plants (exotic species) were possibly introduced by boats and/or boat trailers.  </a:t>
            </a:r>
          </a:p>
          <a:p>
            <a:r>
              <a:rPr lang="en-US" sz="1800" dirty="0">
                <a:solidFill>
                  <a:schemeClr val="bg2"/>
                </a:solidFill>
              </a:rPr>
              <a:t>Preventing their inadvertent introduction to your lake can significantly lower the cost of future lake management.  </a:t>
            </a:r>
          </a:p>
          <a:p>
            <a:r>
              <a:rPr lang="en-US" sz="1800" dirty="0">
                <a:solidFill>
                  <a:schemeClr val="bg2"/>
                </a:solidFill>
              </a:rPr>
              <a:t>Education can be an effective preventative measure.  </a:t>
            </a:r>
          </a:p>
          <a:p>
            <a:pPr lvl="1">
              <a:buFont typeface="Wingdings" panose="05000000000000000000" pitchFamily="2" charset="2"/>
              <a:buChar char="Ø"/>
            </a:pPr>
            <a:r>
              <a:rPr lang="en-US" sz="1800" dirty="0">
                <a:solidFill>
                  <a:schemeClr val="bg2"/>
                </a:solidFill>
              </a:rPr>
              <a:t>Newsletter articles should alert lake residents to the threat from exotic nuisance plants and animals.  </a:t>
            </a:r>
          </a:p>
          <a:p>
            <a:pPr lvl="1">
              <a:buFont typeface="Wingdings" panose="05000000000000000000" pitchFamily="2" charset="2"/>
              <a:buChar char="Ø"/>
            </a:pPr>
            <a:r>
              <a:rPr lang="en-US" sz="1800" dirty="0">
                <a:solidFill>
                  <a:schemeClr val="bg2"/>
                </a:solidFill>
              </a:rPr>
              <a:t>Warning signs should be erected at any public boat access sites, if applicable, that encourage boaters to clean boats and trailers when launching or removing watercraft from the lake. </a:t>
            </a:r>
          </a:p>
        </p:txBody>
      </p:sp>
      <p:sp>
        <p:nvSpPr>
          <p:cNvPr id="10" name="Rectangle 9">
            <a:extLst>
              <a:ext uri="{FF2B5EF4-FFF2-40B4-BE49-F238E27FC236}">
                <a16:creationId xmlns:a16="http://schemas.microsoft.com/office/drawing/2014/main" id="{E0CF25D4-26F7-469B-AFF7-F0D33484A83C}"/>
              </a:ext>
            </a:extLst>
          </p:cNvPr>
          <p:cNvSpPr/>
          <p:nvPr/>
        </p:nvSpPr>
        <p:spPr>
          <a:xfrm>
            <a:off x="0" y="1120060"/>
            <a:ext cx="9122138" cy="923330"/>
          </a:xfrm>
          <a:prstGeom prst="rect">
            <a:avLst/>
          </a:prstGeom>
        </p:spPr>
        <p:txBody>
          <a:bodyPr wrap="square">
            <a:spAutoFit/>
          </a:bodyPr>
          <a:lstStyle/>
          <a:p>
            <a:pPr algn="ctr"/>
            <a:r>
              <a:rPr lang="en-US" sz="5400" dirty="0">
                <a:solidFill>
                  <a:schemeClr val="bg2"/>
                </a:solidFill>
                <a:latin typeface="+mj-lt"/>
              </a:rPr>
              <a:t>Prevention</a:t>
            </a:r>
          </a:p>
        </p:txBody>
      </p:sp>
      <p:pic>
        <p:nvPicPr>
          <p:cNvPr id="11" name="Picture 3" descr="PLM_logo-inline_full-color_RGB">
            <a:extLst>
              <a:ext uri="{FF2B5EF4-FFF2-40B4-BE49-F238E27FC236}">
                <a16:creationId xmlns:a16="http://schemas.microsoft.com/office/drawing/2014/main" id="{49016CBE-94D9-4A7E-917D-3DDDF6716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2" y="82626"/>
            <a:ext cx="2574486" cy="10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3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C928-4E0C-4CFA-A4ED-EE6B6A196FE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48EF8A4-59F7-4FD8-9187-7AEDA09D337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6053330-798D-426E-9BF8-4191F4FB6877}"/>
              </a:ext>
            </a:extLst>
          </p:cNvPr>
          <p:cNvPicPr/>
          <p:nvPr/>
        </p:nvPicPr>
        <p:blipFill rotWithShape="1">
          <a:blip r:embed="rId2">
            <a:extLst>
              <a:ext uri="{28A0092B-C50C-407E-A947-70E740481C1C}">
                <a14:useLocalDpi xmlns:a14="http://schemas.microsoft.com/office/drawing/2010/main" val="0"/>
              </a:ext>
            </a:extLst>
          </a:blip>
          <a:srcRect b="2132"/>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738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p:cNvPicPr>
            <a:picLocks noGrp="1" noChangeAspect="1" noChangeArrowheads="1"/>
          </p:cNvPicPr>
          <p:nvPr>
            <p:ph type="title"/>
          </p:nvPr>
        </p:nvPicPr>
        <p:blipFill>
          <a:blip r:embed="rId2" cstate="print"/>
          <a:srcRect/>
          <a:stretch>
            <a:fillRect/>
          </a:stretch>
        </p:blipFill>
        <p:spPr>
          <a:xfrm>
            <a:off x="4609442" y="2471129"/>
            <a:ext cx="4355533" cy="375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3">
            <a:extLst>
              <a:ext uri="{FF2B5EF4-FFF2-40B4-BE49-F238E27FC236}">
                <a16:creationId xmlns:a16="http://schemas.microsoft.com/office/drawing/2014/main" id="{DEB62B40-B28F-49B1-8F47-7A21B9513818}"/>
              </a:ext>
            </a:extLst>
          </p:cNvPr>
          <p:cNvSpPr txBox="1">
            <a:spLocks noChangeArrowheads="1"/>
          </p:cNvSpPr>
          <p:nvPr/>
        </p:nvSpPr>
        <p:spPr>
          <a:xfrm>
            <a:off x="179025" y="2157494"/>
            <a:ext cx="4495800" cy="45715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800" dirty="0">
                <a:solidFill>
                  <a:schemeClr val="bg2"/>
                </a:solidFill>
              </a:rPr>
              <a:t>Control Exotic Species</a:t>
            </a:r>
          </a:p>
          <a:p>
            <a:pPr marL="400050" lvl="1" indent="0">
              <a:lnSpc>
                <a:spcPct val="90000"/>
              </a:lnSpc>
              <a:buNone/>
            </a:pPr>
            <a:r>
              <a:rPr lang="en-US" sz="2400" dirty="0">
                <a:solidFill>
                  <a:schemeClr val="bg2"/>
                </a:solidFill>
              </a:rPr>
              <a:t>Promote a Balanced and Diverse Native Plant Community</a:t>
            </a:r>
          </a:p>
          <a:p>
            <a:pPr marL="400050" lvl="1" indent="0">
              <a:lnSpc>
                <a:spcPct val="90000"/>
              </a:lnSpc>
              <a:buNone/>
            </a:pPr>
            <a:r>
              <a:rPr lang="en-US" sz="2400" dirty="0">
                <a:solidFill>
                  <a:schemeClr val="bg2"/>
                </a:solidFill>
              </a:rPr>
              <a:t>Improve Fisheries</a:t>
            </a:r>
          </a:p>
          <a:p>
            <a:pPr marL="400050" lvl="1" indent="0">
              <a:lnSpc>
                <a:spcPct val="90000"/>
              </a:lnSpc>
              <a:buNone/>
            </a:pPr>
            <a:r>
              <a:rPr lang="en-US" sz="2400" dirty="0">
                <a:solidFill>
                  <a:schemeClr val="bg2"/>
                </a:solidFill>
              </a:rPr>
              <a:t>Maintain Property and Recreational Values</a:t>
            </a:r>
          </a:p>
          <a:p>
            <a:pPr marL="0" indent="0">
              <a:lnSpc>
                <a:spcPct val="90000"/>
              </a:lnSpc>
              <a:buNone/>
            </a:pPr>
            <a:r>
              <a:rPr lang="en-US" sz="2800" dirty="0">
                <a:solidFill>
                  <a:schemeClr val="bg2"/>
                </a:solidFill>
              </a:rPr>
              <a:t>Native Plant Species</a:t>
            </a:r>
          </a:p>
          <a:p>
            <a:pPr marL="400050" lvl="1" indent="0">
              <a:lnSpc>
                <a:spcPct val="90000"/>
              </a:lnSpc>
              <a:buNone/>
            </a:pPr>
            <a:r>
              <a:rPr lang="en-US" sz="2400" dirty="0">
                <a:solidFill>
                  <a:schemeClr val="bg2"/>
                </a:solidFill>
              </a:rPr>
              <a:t>Fundamental component of aquatic ecosystems</a:t>
            </a:r>
          </a:p>
          <a:p>
            <a:pPr marL="400050" lvl="1" indent="0">
              <a:lnSpc>
                <a:spcPct val="90000"/>
              </a:lnSpc>
              <a:buNone/>
            </a:pPr>
            <a:r>
              <a:rPr lang="en-US" sz="2400" dirty="0">
                <a:solidFill>
                  <a:schemeClr val="bg2"/>
                </a:solidFill>
              </a:rPr>
              <a:t>Perform important functions</a:t>
            </a:r>
          </a:p>
          <a:p>
            <a:pPr lvl="1"/>
            <a:r>
              <a:rPr lang="en-US" sz="1800" dirty="0">
                <a:solidFill>
                  <a:schemeClr val="bg2"/>
                </a:solidFill>
              </a:rPr>
              <a:t>Stabilizing sediments</a:t>
            </a:r>
          </a:p>
          <a:p>
            <a:pPr lvl="1"/>
            <a:r>
              <a:rPr lang="en-US" sz="1800" dirty="0">
                <a:solidFill>
                  <a:schemeClr val="bg2"/>
                </a:solidFill>
              </a:rPr>
              <a:t>Support aquatic insects</a:t>
            </a:r>
          </a:p>
          <a:p>
            <a:pPr lvl="1"/>
            <a:r>
              <a:rPr lang="en-US" sz="1800" dirty="0">
                <a:solidFill>
                  <a:schemeClr val="bg2"/>
                </a:solidFill>
              </a:rPr>
              <a:t>Maintaining Oxygen</a:t>
            </a:r>
          </a:p>
          <a:p>
            <a:pPr lvl="1"/>
            <a:r>
              <a:rPr lang="en-US" sz="1800" dirty="0">
                <a:solidFill>
                  <a:schemeClr val="bg2"/>
                </a:solidFill>
              </a:rPr>
              <a:t>Provide forage and refuge areas for fish</a:t>
            </a:r>
          </a:p>
          <a:p>
            <a:pPr marL="0" indent="0">
              <a:lnSpc>
                <a:spcPct val="90000"/>
              </a:lnSpc>
              <a:buNone/>
            </a:pPr>
            <a:endParaRPr lang="en-US" dirty="0">
              <a:solidFill>
                <a:schemeClr val="bg2"/>
              </a:solidFill>
            </a:endParaRPr>
          </a:p>
          <a:p>
            <a:pPr marL="0" indent="0">
              <a:lnSpc>
                <a:spcPct val="90000"/>
              </a:lnSpc>
              <a:buNone/>
            </a:pPr>
            <a:endParaRPr lang="en-US" dirty="0">
              <a:solidFill>
                <a:schemeClr val="bg2"/>
              </a:solidFill>
            </a:endParaRPr>
          </a:p>
          <a:p>
            <a:pPr marL="339725" indent="-339725">
              <a:lnSpc>
                <a:spcPct val="70000"/>
              </a:lnSpc>
              <a:buFontTx/>
              <a:buNone/>
            </a:pPr>
            <a:endParaRPr lang="en-US" sz="2400" b="1" dirty="0">
              <a:solidFill>
                <a:srgbClr val="FFFF99"/>
              </a:solidFill>
              <a:latin typeface="Arial" charset="0"/>
            </a:endParaRPr>
          </a:p>
        </p:txBody>
      </p:sp>
      <p:sp>
        <p:nvSpPr>
          <p:cNvPr id="2" name="Rectangle 1">
            <a:extLst>
              <a:ext uri="{FF2B5EF4-FFF2-40B4-BE49-F238E27FC236}">
                <a16:creationId xmlns:a16="http://schemas.microsoft.com/office/drawing/2014/main" id="{0013576F-4C0C-4CAE-8B64-051E22886F3B}"/>
              </a:ext>
            </a:extLst>
          </p:cNvPr>
          <p:cNvSpPr/>
          <p:nvPr/>
        </p:nvSpPr>
        <p:spPr>
          <a:xfrm>
            <a:off x="5337" y="1120060"/>
            <a:ext cx="9138663" cy="830997"/>
          </a:xfrm>
          <a:prstGeom prst="rect">
            <a:avLst/>
          </a:prstGeom>
        </p:spPr>
        <p:txBody>
          <a:bodyPr wrap="square">
            <a:spAutoFit/>
          </a:bodyPr>
          <a:lstStyle/>
          <a:p>
            <a:pPr algn="ctr"/>
            <a:r>
              <a:rPr lang="en-US" sz="4800" dirty="0">
                <a:solidFill>
                  <a:schemeClr val="bg2"/>
                </a:solidFill>
              </a:rPr>
              <a:t>Goals of Aquatic Plant Management</a:t>
            </a:r>
            <a:endParaRPr lang="en-US" sz="4800" dirty="0"/>
          </a:p>
        </p:txBody>
      </p:sp>
      <p:pic>
        <p:nvPicPr>
          <p:cNvPr id="8" name="Picture 3" descr="PLM_logo-inline_full-color_RGB">
            <a:extLst>
              <a:ext uri="{FF2B5EF4-FFF2-40B4-BE49-F238E27FC236}">
                <a16:creationId xmlns:a16="http://schemas.microsoft.com/office/drawing/2014/main" id="{B9400A2C-2508-4684-8A8A-69BFD7BF0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2" y="82626"/>
            <a:ext cx="2416538" cy="9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LM_logo-inline_full-color_RGB">
            <a:extLst>
              <a:ext uri="{FF2B5EF4-FFF2-40B4-BE49-F238E27FC236}">
                <a16:creationId xmlns:a16="http://schemas.microsoft.com/office/drawing/2014/main" id="{7ECA5803-1C29-4AB4-807A-634DB7BE4A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00"/>
            <a:ext cx="3287453" cy="13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2CEDB98-DD83-4BA0-A574-CF56FA093C4F}"/>
              </a:ext>
            </a:extLst>
          </p:cNvPr>
          <p:cNvPicPr>
            <a:picLocks noChangeAspect="1"/>
          </p:cNvPicPr>
          <p:nvPr/>
        </p:nvPicPr>
        <p:blipFill>
          <a:blip r:embed="rId3"/>
          <a:stretch>
            <a:fillRect/>
          </a:stretch>
        </p:blipFill>
        <p:spPr>
          <a:xfrm>
            <a:off x="115220" y="2182102"/>
            <a:ext cx="8913560" cy="2493796"/>
          </a:xfrm>
          <a:prstGeom prst="rect">
            <a:avLst/>
          </a:prstGeom>
        </p:spPr>
      </p:pic>
    </p:spTree>
    <p:extLst>
      <p:ext uri="{BB962C8B-B14F-4D97-AF65-F5344CB8AC3E}">
        <p14:creationId xmlns:p14="http://schemas.microsoft.com/office/powerpoint/2010/main" val="516583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5361</TotalTime>
  <Words>798</Words>
  <Application>Microsoft Office PowerPoint</Application>
  <PresentationFormat>On-screen Show (4:3)</PresentationFormat>
  <Paragraphs>50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Trebuchet MS</vt:lpstr>
      <vt:lpstr>Wingdings</vt:lpstr>
      <vt:lpstr>Office Theme</vt:lpstr>
      <vt:lpstr>What can you do to help protect Bear Lake?</vt:lpstr>
      <vt:lpstr>Natural Shoreline &amp; Nutrient Abatement</vt:lpstr>
      <vt:lpstr>PowerPoint Presentation</vt:lpstr>
      <vt:lpstr>PowerPoint Presentation</vt:lpstr>
      <vt:lpstr>PowerPoint Presentation</vt:lpstr>
      <vt:lpstr>PowerPoint Presentation</vt:lpstr>
      <vt:lpstr>PowerPoint Presentation</vt:lpstr>
    </vt:vector>
  </TitlesOfParts>
  <Company>NVINT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suzannes_ProLake</dc:creator>
  <cp:lastModifiedBy>Breanne Grabill</cp:lastModifiedBy>
  <cp:revision>489</cp:revision>
  <cp:lastPrinted>2016-08-26T20:09:34Z</cp:lastPrinted>
  <dcterms:created xsi:type="dcterms:W3CDTF">2009-02-16T14:09:34Z</dcterms:created>
  <dcterms:modified xsi:type="dcterms:W3CDTF">2022-05-23T16:49:23Z</dcterms:modified>
</cp:coreProperties>
</file>